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80" r:id="rId5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6" r:id="rId22"/>
    <p:sldId id="277" r:id="rId23"/>
    <p:sldId id="278" r:id="rId24"/>
    <p:sldId id="282" r:id="rId25"/>
    <p:sldId id="309" r:id="rId26"/>
    <p:sldId id="310" r:id="rId27"/>
    <p:sldId id="311" r:id="rId28"/>
    <p:sldId id="312" r:id="rId29"/>
    <p:sldId id="316" r:id="rId30"/>
    <p:sldId id="314" r:id="rId31"/>
    <p:sldId id="315" r:id="rId32"/>
    <p:sldId id="281" r:id="rId33"/>
    <p:sldId id="284" r:id="rId34"/>
    <p:sldId id="285" r:id="rId35"/>
    <p:sldId id="286" r:id="rId36"/>
    <p:sldId id="287" r:id="rId37"/>
    <p:sldId id="288" r:id="rId38"/>
    <p:sldId id="307" r:id="rId39"/>
    <p:sldId id="30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261 435,'3'0,"0"1,0 0,0 1,-2 1,0 0,-1 0,0 0,-3-1,0-1,0 0,0-1,6 1,0-1,0 1,0-1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387 433,'-2'3,"0"0,0 0,-1 1,1-1,0 0,0 0,0 0,0 0,0 0,0 0,0 0,1 0,-1 0,1 0,0 0,1 0,3-3,0 0,0-1,0-1,-1-1,-2 0,1 0,-1 0,0 0,-1 0,-2 1,0 1,0 1,0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414 458,'0'-3,"0"0,0 0,0 0,-1 0,-1 0,-1 2,0 1,0 2,0 0,1 1,-1-1,1 1,1 0,0 0,0 0,-1 0,2 0,0 0,0 0,3-1,0-1,0-1,0 0,0-2,0 1,0-1,0-1,0 1,0 0,-1-1,0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459 456,'0'-3,"0"0,-2 0,1 0,-2 2,0 1,0 0,0 1,0 1,1 1,-1-2,2 2,-2 0,2 0,0 0,0 0,1 0,0 0,3-2,0-1,0 0,0-1,0-1,0 1,1-1,-1 0,-1-1,1 0,-3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480 432,'3'2,"-1"1,-2 1,0-1,0 0,0 0,-1 0,-1 0,0 0,0 0,-2-1,2 1,-1-1,0 0,0-1,6 1,0-2,0 0,0 0,0-1,0 1,0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473 426,'3'0,"0"1,0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504 435,'3'0,"0"0,0-1,-2 4,-1 0,0 0,0 0,0 0,-1 0,0 0,1 0,-1 0,1 0,0 0,0 0,0 0,-1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493 488,'3'-1,"0"0,0 0,0 1,0 0,0 0,0-1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474 429,'3'-2,"0"2,0 0,0-1,-2 4,-1 0,0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455 528,'3'0,"0"0,0 2,0 1,-1 0,-2 0,0 0,0 0,0 0,0 0,-1 0,0 0,-2-1,0 1,0-2,0 0,0 0,0 1,0-1,0 0,6 1,0-2,0 0,0 0,0 0,0 0,0 0,0 0,0 0,0 0,0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703 432,'-3'1,"0"1,1 1,-1-1,0 0,1 1,-1-1,1 1,-1-2,1 2,0 0,0 0,0 0,1 0,1 0,-1 0,2 0,2-2,0-1,0 0,0-1,0-2,-1 0,0 0,-2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269 477,'3'0,"0"0,0 0,0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727 459,'0'-3,"0"0,-2 0,-1 2,0-1,0 3,2 2,-1 0,1 0,0 0,1 0,3-1,0-1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745 457,'1'-3,"-4"3,0 2,0 0,2 1,0 0,1 0,0 0,2 0,1-3,0 0,0-2,-1-1,1 2,-2-2,1 0,-2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792 429,'0'3,"0"0,0 0,0 1,0-1,0 0,0 1,0-1,0 1,0-1,0 1,0-1,0 0,0 0,0 1,0-1,0 0,0 0,1 0,-1 0,1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696 535,'-1'-3,"1"0,-2 0,1 0,0 0,0 0,-1 0,-1 3,0 3,1 0,0 0,0 0,0 0,0 0,1 0,0 0,1 0,3-1,0-2,0-1,0-1,-1-1,1 1,-1-1,-2 0,1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699 483,'-1'3,"-2"0,1 0,0 0,1 0,0 0,0 0,0 0,1 0,-1 0,-1 0,2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720 525,'2'-3,"-2"0,0 0,-1 0,0 0,0 0,-2 2,0 1,2 3,-1 0,0 0,1 0,0 0,1 0,-1 0,0 0,1 0,3-3,0-1,-1-2,1 2,-1-2,1 1,-1-1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751 517,'1'-3,"-2"0,-1 0,-1 1,0 2,0 0,1 3,-1 0,2 0,0 0,0 0,1 0,3-2,0 0,0-1,0 0,0 0,-2-3,1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775 498,'3'3,"0"-1,-3 1,0 0,0 0,-2 0,0 0,-1-1,1 1,-1-2,0 1,0 0,6 0,0-2,0 0,0 0,0-1,0 1,0-1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566 564,'1'3,"2"-1,0 0,-1 1,1-2,-1 2,0 0,-1 0,-1 0,-2 0,0 0,-1-2,1 2,-1-2,0 1,0-1,6 1,0-2,0 1,0-1,0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614 572,'3'0,"0"0,0 0,0 0,0 0,0 1,0-1,0 1,0-1,0 1,0-1,-3 3,-3-2,0 2,0-2,0 1,0-1,0 1,0-1,0 1,0-1,0 0,0 0,1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763 464,'3'2,"-1"1,1-1,-1 1,1 0,-1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701 550,'0'3,"0"0,0 0,0 0,0 0,0 0,0 0,-1 0,0 0,0 1,0-1,0 0,-1 0,1 0,0 0,-1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739 586,'0'-3,"0"0,0 0,0 0,0 0,0 0,-1 0,-2 1,0 4,1 1,0 0,0 0,1 0,-1 0,1 0,4-1,0-2,0-1,0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766 578,'0'-3,"0"0,-1 0,-1 0,-1 2,0 3,1 1,0 0,0 0,-1-1,2 1,0 0,0 0,0 0,1 0,1 0,2-3,0 0,0 0,0 0,0-2,-1-1,-1 0,0 0,0 0,-1 0,0 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610 610,'3'-1,"0"-1,0 0,0 0,0 1,0-1,0 0,0 1,0 0,0-1,0 1,0 0,0 0,0-1,0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386 482,'3'1,"0"-1,0 0,0 0,1 0,-1 0,0 0,0 0,0 0,0-2,0 0,0 0,-2-1,-1 0,0 0,0 0,0 0,0 0,1 0,-1 0,0 0,0 0,0 0,0 0,-1 0,-1 0,1 0,0 0,0 0,0 0,-1 0,1 0,-2 3,0 0,0 2,0 0,0 0,1 1,-1-1,2 1,0 0,1 0,0 0,0 0,1 0,-1 0,0 0,1 0,-1 0,0 0,0 0,1 1,-1-1,0 0,0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335 505,'-1'3,"-1"0,-1 0,0 0,0 0,1 0,0 0,1 0,4-3,0 0,0 0,1 0,-1 0,0 0,0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341 511,'-1'3,"0"0,0 0,1 0,-1 0,0 0,0 0,0 0,0 0,0 0,0 0,0 0,0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461 481,'3'1,"0"-1,0 0,0 0,0 0,0-1,0 0,0 1,0-1,0 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536 326,'2'0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778 458,'-3'1,"2"2,-2-2,1 2,-1-1,0 0,1 1,-1-1,0 1,0-1,1 1,-1-1,1 1,-1-1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756 455,'3'2,"-1"1,1-1,-1 1,1-1,-1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243 447,'3'-2,"0"1,0 1,0 0,0 0,0 0,0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248 446,'0'3,"0"0,0 0,0 0,0 0,0 0,0 0,0 0,0 0,0 0,0 0,-1 0,1 0,0 0,3-1,0-1,0 0,0-1,0 0,0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303 463,'-1'-3,"1"0,-2 0,1 0,-1 0,0 0,-1 3,0-1,0 4,0-1,1 1,-1-1,1 1,0 0,1 0,1 0,0 1,2-1,1-2,0-1,0 0,0 0,0-2,0 0,0-1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2-14T15:53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317 475,'0'3,"0"0,-1 0,0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1.png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image" Target="../media/image2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2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image" Target="../media/image2.png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image" Target="../media/image8.png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10.png"/><Relationship Id="rId6" Type="http://schemas.openxmlformats.org/officeDocument/2006/relationships/tags" Target="../tags/tag141.xml"/><Relationship Id="rId5" Type="http://schemas.openxmlformats.org/officeDocument/2006/relationships/image" Target="../media/image9.png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2.xml"/><Relationship Id="rId7" Type="http://schemas.openxmlformats.org/officeDocument/2006/relationships/image" Target="../media/image3.pn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image" Target="../media/image5.png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2.png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49.xml"/><Relationship Id="rId7" Type="http://schemas.openxmlformats.org/officeDocument/2006/relationships/image" Target="../media/image6.pn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2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2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580390" y="593090"/>
            <a:ext cx="11030585" cy="56718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1412220" y="4224655"/>
            <a:ext cx="382270" cy="1458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4683760" y="1374775"/>
            <a:ext cx="2824480" cy="410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446520" y="593090"/>
            <a:ext cx="2114550" cy="220789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4693722" y="1374493"/>
            <a:ext cx="1595677" cy="4109013"/>
          </a:xfrm>
        </p:spPr>
        <p:txBody>
          <a:bodyPr lIns="90170" tIns="46990" rIns="90170" bIns="46990" anchor="t" anchorCtr="0">
            <a:normAutofit/>
          </a:bodyPr>
          <a:lstStyle>
            <a:lvl1pPr algn="ctr">
              <a:defRPr sz="66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6630600" y="3154155"/>
            <a:ext cx="445815" cy="2005856"/>
          </a:xfrm>
          <a:ln>
            <a:solidFill>
              <a:schemeClr val="tx1"/>
            </a:solidFill>
          </a:ln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6385" y="1"/>
            <a:ext cx="11720499" cy="6584949"/>
            <a:chOff x="286385" y="1"/>
            <a:chExt cx="11720499" cy="6584949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1794603" cy="6858000"/>
            <a:chOff x="0" y="0"/>
            <a:chExt cx="11794603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11794603" cy="6858000"/>
              <a:chOff x="0" y="0"/>
              <a:chExt cx="11794603" cy="6858000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580664" y="593203"/>
                <a:ext cx="11030673" cy="56715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1412638" y="4224762"/>
                <a:ext cx="381965" cy="14584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6446372" y="593203"/>
                <a:ext cx="2114479" cy="2207871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>
              <a:off x="4683889" y="1374494"/>
              <a:ext cx="2824223" cy="4109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780285" y="1537589"/>
            <a:ext cx="1387518" cy="3809111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竖排文字占位符 16"/>
          <p:cNvSpPr>
            <a:spLocks noGrp="1"/>
          </p:cNvSpPr>
          <p:nvPr>
            <p:ph type="body" orient="vert" sz="quarter" idx="13" hasCustomPrompt="1"/>
            <p:custDataLst>
              <p:tags r:id="rId13"/>
            </p:custDataLst>
          </p:nvPr>
        </p:nvSpPr>
        <p:spPr>
          <a:xfrm>
            <a:off x="6595455" y="2981688"/>
            <a:ext cx="505230" cy="2321204"/>
          </a:xfrm>
        </p:spPr>
        <p:txBody>
          <a:bodyPr vert="eaVert"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286385" y="1"/>
            <a:ext cx="11720499" cy="6584949"/>
            <a:chOff x="286385" y="1"/>
            <a:chExt cx="11720499" cy="6584949"/>
          </a:xfrm>
        </p:grpSpPr>
        <p:sp>
          <p:nvSpPr>
            <p:cNvPr id="6" name="矩形 5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905" y="-4445"/>
            <a:ext cx="489902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10796735" y="0"/>
            <a:ext cx="1210149" cy="1263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126034" y="2688900"/>
            <a:ext cx="12062792" cy="1896745"/>
            <a:chOff x="126034" y="2688900"/>
            <a:chExt cx="12062792" cy="1896745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26034" y="2716273"/>
              <a:ext cx="1080465" cy="17489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305416" y="2688900"/>
              <a:ext cx="1883410" cy="189674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006884" cy="6858000"/>
            <a:chOff x="0" y="0"/>
            <a:chExt cx="12006884" cy="6858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0" y="0"/>
              <a:ext cx="12006884" cy="6858000"/>
              <a:chOff x="0" y="0"/>
              <a:chExt cx="12006884" cy="685800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0" y="0"/>
                <a:ext cx="12006884" cy="6858000"/>
                <a:chOff x="0" y="0"/>
                <a:chExt cx="12006884" cy="6858000"/>
              </a:xfrm>
            </p:grpSpPr>
            <p:sp>
              <p:nvSpPr>
                <p:cNvPr id="12" name="矩形 1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580664" y="1886673"/>
                  <a:ext cx="4858137" cy="4674726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10289803" y="0"/>
                  <a:ext cx="1717081" cy="1792921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 rot="19414000" flipH="1">
                <a:off x="4400402" y="3137998"/>
                <a:ext cx="352594" cy="582004"/>
              </a:xfrm>
              <a:prstGeom prst="rect">
                <a:avLst/>
              </a:prstGeom>
            </p:spPr>
          </p:pic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7573010" y="1237615"/>
            <a:ext cx="884555" cy="4445635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1794603" cy="6858000"/>
            <a:chOff x="0" y="0"/>
            <a:chExt cx="11794603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0"/>
              <a:ext cx="11611337" cy="6858000"/>
              <a:chOff x="0" y="0"/>
              <a:chExt cx="11611337" cy="685800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0" y="0"/>
                <a:ext cx="11611337" cy="6858000"/>
                <a:chOff x="0" y="0"/>
                <a:chExt cx="11611337" cy="6858000"/>
              </a:xfrm>
            </p:grpSpPr>
            <p:sp>
              <p:nvSpPr>
                <p:cNvPr id="11" name="矩形 10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 cstate="email"/>
                <a:srcRect/>
                <a:stretch>
                  <a:fillRect/>
                </a:stretch>
              </p:blipFill>
              <p:spPr>
                <a:xfrm>
                  <a:off x="1180616" y="2097979"/>
                  <a:ext cx="3784923" cy="4166820"/>
                </a:xfrm>
                <a:prstGeom prst="rect">
                  <a:avLst/>
                </a:prstGeom>
              </p:spPr>
            </p:pic>
          </p:grp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476896" y="5150734"/>
                <a:ext cx="518030" cy="855079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285775" y="920144"/>
            <a:ext cx="4937088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1159130" y="1"/>
            <a:ext cx="847754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6385" y="1"/>
            <a:ext cx="11720499" cy="6584949"/>
            <a:chOff x="286385" y="1"/>
            <a:chExt cx="11720499" cy="6584949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3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31.png"/><Relationship Id="rId7" Type="http://schemas.openxmlformats.org/officeDocument/2006/relationships/customXml" Target="../ink/ink4.xml"/><Relationship Id="rId6" Type="http://schemas.openxmlformats.org/officeDocument/2006/relationships/image" Target="../media/image30.png"/><Relationship Id="rId5" Type="http://schemas.openxmlformats.org/officeDocument/2006/relationships/customXml" Target="../ink/ink3.xml"/><Relationship Id="rId4" Type="http://schemas.openxmlformats.org/officeDocument/2006/relationships/image" Target="../media/image29.png"/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9.xml"/><Relationship Id="rId10" Type="http://schemas.openxmlformats.org/officeDocument/2006/relationships/image" Target="../media/image32.png"/><Relationship Id="rId1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customXml" Target="../ink/ink10.xml"/><Relationship Id="rId8" Type="http://schemas.openxmlformats.org/officeDocument/2006/relationships/image" Target="../media/image36.png"/><Relationship Id="rId7" Type="http://schemas.openxmlformats.org/officeDocument/2006/relationships/customXml" Target="../ink/ink9.xml"/><Relationship Id="rId66" Type="http://schemas.openxmlformats.org/officeDocument/2006/relationships/slideLayout" Target="../slideLayouts/slideLayout2.xml"/><Relationship Id="rId65" Type="http://schemas.openxmlformats.org/officeDocument/2006/relationships/tags" Target="../tags/tag191.xml"/><Relationship Id="rId64" Type="http://schemas.openxmlformats.org/officeDocument/2006/relationships/image" Target="../media/image64.png"/><Relationship Id="rId63" Type="http://schemas.openxmlformats.org/officeDocument/2006/relationships/customXml" Target="../ink/ink37.xml"/><Relationship Id="rId62" Type="http://schemas.openxmlformats.org/officeDocument/2006/relationships/image" Target="../media/image63.png"/><Relationship Id="rId61" Type="http://schemas.openxmlformats.org/officeDocument/2006/relationships/customXml" Target="../ink/ink36.xml"/><Relationship Id="rId60" Type="http://schemas.openxmlformats.org/officeDocument/2006/relationships/image" Target="../media/image62.png"/><Relationship Id="rId6" Type="http://schemas.openxmlformats.org/officeDocument/2006/relationships/image" Target="../media/image35.png"/><Relationship Id="rId59" Type="http://schemas.openxmlformats.org/officeDocument/2006/relationships/customXml" Target="../ink/ink35.xml"/><Relationship Id="rId58" Type="http://schemas.openxmlformats.org/officeDocument/2006/relationships/image" Target="../media/image61.png"/><Relationship Id="rId57" Type="http://schemas.openxmlformats.org/officeDocument/2006/relationships/customXml" Target="../ink/ink34.xml"/><Relationship Id="rId56" Type="http://schemas.openxmlformats.org/officeDocument/2006/relationships/image" Target="../media/image60.png"/><Relationship Id="rId55" Type="http://schemas.openxmlformats.org/officeDocument/2006/relationships/customXml" Target="../ink/ink33.xml"/><Relationship Id="rId54" Type="http://schemas.openxmlformats.org/officeDocument/2006/relationships/image" Target="../media/image59.png"/><Relationship Id="rId53" Type="http://schemas.openxmlformats.org/officeDocument/2006/relationships/customXml" Target="../ink/ink32.xml"/><Relationship Id="rId52" Type="http://schemas.openxmlformats.org/officeDocument/2006/relationships/image" Target="../media/image58.png"/><Relationship Id="rId51" Type="http://schemas.openxmlformats.org/officeDocument/2006/relationships/customXml" Target="../ink/ink31.xml"/><Relationship Id="rId50" Type="http://schemas.openxmlformats.org/officeDocument/2006/relationships/image" Target="../media/image57.png"/><Relationship Id="rId5" Type="http://schemas.openxmlformats.org/officeDocument/2006/relationships/customXml" Target="../ink/ink8.xml"/><Relationship Id="rId49" Type="http://schemas.openxmlformats.org/officeDocument/2006/relationships/customXml" Target="../ink/ink30.xml"/><Relationship Id="rId48" Type="http://schemas.openxmlformats.org/officeDocument/2006/relationships/image" Target="../media/image56.png"/><Relationship Id="rId47" Type="http://schemas.openxmlformats.org/officeDocument/2006/relationships/customXml" Target="../ink/ink29.xml"/><Relationship Id="rId46" Type="http://schemas.openxmlformats.org/officeDocument/2006/relationships/image" Target="../media/image55.png"/><Relationship Id="rId45" Type="http://schemas.openxmlformats.org/officeDocument/2006/relationships/customXml" Target="../ink/ink28.xml"/><Relationship Id="rId44" Type="http://schemas.openxmlformats.org/officeDocument/2006/relationships/image" Target="../media/image54.png"/><Relationship Id="rId43" Type="http://schemas.openxmlformats.org/officeDocument/2006/relationships/customXml" Target="../ink/ink27.xml"/><Relationship Id="rId42" Type="http://schemas.openxmlformats.org/officeDocument/2006/relationships/image" Target="../media/image53.png"/><Relationship Id="rId41" Type="http://schemas.openxmlformats.org/officeDocument/2006/relationships/customXml" Target="../ink/ink26.xml"/><Relationship Id="rId40" Type="http://schemas.openxmlformats.org/officeDocument/2006/relationships/image" Target="../media/image52.png"/><Relationship Id="rId4" Type="http://schemas.openxmlformats.org/officeDocument/2006/relationships/image" Target="../media/image34.png"/><Relationship Id="rId39" Type="http://schemas.openxmlformats.org/officeDocument/2006/relationships/customXml" Target="../ink/ink25.xml"/><Relationship Id="rId38" Type="http://schemas.openxmlformats.org/officeDocument/2006/relationships/image" Target="../media/image51.png"/><Relationship Id="rId37" Type="http://schemas.openxmlformats.org/officeDocument/2006/relationships/customXml" Target="../ink/ink24.xml"/><Relationship Id="rId36" Type="http://schemas.openxmlformats.org/officeDocument/2006/relationships/image" Target="../media/image50.png"/><Relationship Id="rId35" Type="http://schemas.openxmlformats.org/officeDocument/2006/relationships/customXml" Target="../ink/ink23.xml"/><Relationship Id="rId34" Type="http://schemas.openxmlformats.org/officeDocument/2006/relationships/image" Target="../media/image49.png"/><Relationship Id="rId33" Type="http://schemas.openxmlformats.org/officeDocument/2006/relationships/customXml" Target="../ink/ink22.xml"/><Relationship Id="rId32" Type="http://schemas.openxmlformats.org/officeDocument/2006/relationships/image" Target="../media/image48.png"/><Relationship Id="rId31" Type="http://schemas.openxmlformats.org/officeDocument/2006/relationships/customXml" Target="../ink/ink21.xml"/><Relationship Id="rId30" Type="http://schemas.openxmlformats.org/officeDocument/2006/relationships/image" Target="../media/image47.png"/><Relationship Id="rId3" Type="http://schemas.openxmlformats.org/officeDocument/2006/relationships/customXml" Target="../ink/ink7.xml"/><Relationship Id="rId29" Type="http://schemas.openxmlformats.org/officeDocument/2006/relationships/customXml" Target="../ink/ink20.xml"/><Relationship Id="rId28" Type="http://schemas.openxmlformats.org/officeDocument/2006/relationships/image" Target="../media/image46.png"/><Relationship Id="rId27" Type="http://schemas.openxmlformats.org/officeDocument/2006/relationships/customXml" Target="../ink/ink19.xml"/><Relationship Id="rId26" Type="http://schemas.openxmlformats.org/officeDocument/2006/relationships/image" Target="../media/image45.png"/><Relationship Id="rId25" Type="http://schemas.openxmlformats.org/officeDocument/2006/relationships/customXml" Target="../ink/ink18.xml"/><Relationship Id="rId24" Type="http://schemas.openxmlformats.org/officeDocument/2006/relationships/image" Target="../media/image44.png"/><Relationship Id="rId23" Type="http://schemas.openxmlformats.org/officeDocument/2006/relationships/customXml" Target="../ink/ink17.xml"/><Relationship Id="rId22" Type="http://schemas.openxmlformats.org/officeDocument/2006/relationships/image" Target="../media/image43.png"/><Relationship Id="rId21" Type="http://schemas.openxmlformats.org/officeDocument/2006/relationships/customXml" Target="../ink/ink16.xml"/><Relationship Id="rId20" Type="http://schemas.openxmlformats.org/officeDocument/2006/relationships/image" Target="../media/image42.png"/><Relationship Id="rId2" Type="http://schemas.openxmlformats.org/officeDocument/2006/relationships/image" Target="../media/image33.png"/><Relationship Id="rId19" Type="http://schemas.openxmlformats.org/officeDocument/2006/relationships/customXml" Target="../ink/ink15.xml"/><Relationship Id="rId18" Type="http://schemas.openxmlformats.org/officeDocument/2006/relationships/image" Target="../media/image41.png"/><Relationship Id="rId17" Type="http://schemas.openxmlformats.org/officeDocument/2006/relationships/customXml" Target="../ink/ink14.xml"/><Relationship Id="rId16" Type="http://schemas.openxmlformats.org/officeDocument/2006/relationships/image" Target="../media/image40.png"/><Relationship Id="rId15" Type="http://schemas.openxmlformats.org/officeDocument/2006/relationships/customXml" Target="../ink/ink13.xml"/><Relationship Id="rId14" Type="http://schemas.openxmlformats.org/officeDocument/2006/relationships/image" Target="../media/image39.png"/><Relationship Id="rId13" Type="http://schemas.openxmlformats.org/officeDocument/2006/relationships/customXml" Target="../ink/ink12.xml"/><Relationship Id="rId12" Type="http://schemas.openxmlformats.org/officeDocument/2006/relationships/image" Target="../media/image38.png"/><Relationship Id="rId11" Type="http://schemas.openxmlformats.org/officeDocument/2006/relationships/customXml" Target="../ink/ink11.xml"/><Relationship Id="rId10" Type="http://schemas.openxmlformats.org/officeDocument/2006/relationships/image" Target="../media/image37.png"/><Relationship Id="rId1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65.png"/><Relationship Id="rId1" Type="http://schemas.openxmlformats.org/officeDocument/2006/relationships/customXml" Target="../ink/ink38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4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2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寒假集训</a:t>
            </a:r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day  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多重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有n种物品，每种物品有三个属性：体积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，个数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lang="en-US" altLang="zh-CN" sz="2800"/>
              <a:t>(</a:t>
            </a:r>
            <a:r>
              <a:rPr lang="en-US" altLang="zh-CN" sz="2800">
                <a:sym typeface="+mn-ea"/>
              </a:rPr>
              <a:t>k</a:t>
            </a:r>
            <a:r>
              <a:rPr lang="en-US" altLang="zh-CN" sz="2800" baseline="-25000">
                <a:sym typeface="+mn-ea"/>
              </a:rPr>
              <a:t>i</a:t>
            </a:r>
            <a:r>
              <a:rPr lang="en-US" altLang="zh-CN" sz="2800"/>
              <a:t>&lt;=10)</a:t>
            </a:r>
            <a:r>
              <a:rPr sz="2800"/>
              <a:t>，</a:t>
            </a:r>
            <a:r>
              <a:rPr lang="zh-CN" altLang="en-US" sz="2800"/>
              <a:t>背包里可以放的物品体积和不能超过</a:t>
            </a:r>
            <a:r>
              <a:rPr lang="en-US" altLang="zh-CN" sz="2800"/>
              <a:t>V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解答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把每种物品拆成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sz="2800"/>
              <a:t>个，然后就变成了</a:t>
            </a:r>
            <a:r>
              <a:rPr lang="en-US" altLang="zh-CN" sz="2800"/>
              <a:t>01</a:t>
            </a:r>
            <a:r>
              <a:rPr sz="2800"/>
              <a:t>背包</a:t>
            </a:r>
            <a:endParaRPr sz="2800"/>
          </a:p>
          <a:p>
            <a:endParaRPr sz="2800"/>
          </a:p>
          <a:p>
            <a:r>
              <a:rPr sz="2800"/>
              <a:t>时间复杂度</a:t>
            </a:r>
            <a:r>
              <a:rPr lang="en-US" altLang="zh-CN" sz="2800"/>
              <a:t>O(nVmaxk</a:t>
            </a:r>
            <a:r>
              <a:rPr lang="en-US" altLang="zh-CN" sz="2800"/>
              <a:t>)</a:t>
            </a:r>
            <a:endParaRPr lang="en-US" altLang="zh-CN" sz="2800"/>
          </a:p>
          <a:p>
            <a:endParaRPr sz="2800"/>
          </a:p>
          <a:p>
            <a:r>
              <a:rPr sz="2800"/>
              <a:t>加强版：（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lang="en-US" altLang="zh-CN" sz="2800"/>
              <a:t>&lt;=10000</a:t>
            </a:r>
            <a:r>
              <a:rPr sz="2800"/>
              <a:t>）</a:t>
            </a:r>
            <a:endParaRPr sz="2800"/>
          </a:p>
          <a:p>
            <a:endParaRPr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1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1400" cy="5388610"/>
          </a:xfrm>
        </p:spPr>
        <p:txBody>
          <a:bodyPr/>
          <a:p>
            <a:pPr marL="0" indent="0">
              <a:buNone/>
            </a:pPr>
            <a:r>
              <a:rPr sz="2800"/>
              <a:t>给定一个长度为</a:t>
            </a:r>
            <a:r>
              <a:rPr lang="en-US" altLang="zh-CN" sz="2800"/>
              <a:t>n</a:t>
            </a:r>
            <a:r>
              <a:rPr sz="2800"/>
              <a:t>的整数序列</a:t>
            </a:r>
            <a:r>
              <a:rPr lang="en-US" altLang="zh-CN" sz="2800"/>
              <a:t>A:a</a:t>
            </a:r>
            <a:r>
              <a:rPr lang="en-US" altLang="zh-CN" sz="2800" baseline="-25000"/>
              <a:t>1</a:t>
            </a:r>
            <a:r>
              <a:rPr lang="en-US" altLang="zh-CN" sz="2800"/>
              <a:t>,a</a:t>
            </a:r>
            <a:r>
              <a:rPr lang="en-US" altLang="zh-CN" sz="2800" baseline="-25000"/>
              <a:t>2</a:t>
            </a:r>
            <a:r>
              <a:rPr lang="en-US" altLang="zh-CN" sz="2800"/>
              <a:t>,a</a:t>
            </a:r>
            <a:r>
              <a:rPr lang="en-US" altLang="zh-CN" sz="2800" baseline="-25000"/>
              <a:t>3</a:t>
            </a:r>
            <a:r>
              <a:rPr lang="en-US" altLang="zh-CN" sz="2800"/>
              <a:t>,……,a</a:t>
            </a:r>
            <a:r>
              <a:rPr lang="en-US" altLang="zh-CN" sz="2800" baseline="-25000"/>
              <a:t>n</a:t>
            </a:r>
            <a:endParaRPr lang="en-US" altLang="zh-CN" sz="2800"/>
          </a:p>
          <a:p>
            <a:pPr marL="0" indent="0">
              <a:buNone/>
            </a:pPr>
            <a:r>
              <a:rPr sz="2800"/>
              <a:t>你可以从中选出任意个，并得到它们的和</a:t>
            </a:r>
            <a:endParaRPr sz="2800"/>
          </a:p>
          <a:p>
            <a:pPr marL="0" indent="0">
              <a:buNone/>
            </a:pPr>
            <a:r>
              <a:rPr sz="2800"/>
              <a:t>问你不能得到的最小的正整数是多少？</a:t>
            </a: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r>
              <a:rPr lang="en-US" altLang="zh-CN" sz="2800"/>
              <a:t>1</a:t>
            </a:r>
            <a:r>
              <a:rPr sz="2800"/>
              <a:t>，</a:t>
            </a:r>
            <a:r>
              <a:rPr lang="en-US" altLang="zh-CN" sz="2800">
                <a:sym typeface="+mn-ea"/>
              </a:rPr>
              <a:t>8</a:t>
            </a:r>
            <a:r>
              <a:rPr sz="2800">
                <a:sym typeface="+mn-ea"/>
              </a:rPr>
              <a:t>，</a:t>
            </a:r>
            <a:r>
              <a:rPr lang="en-US" altLang="zh-CN" sz="2800"/>
              <a:t>2</a:t>
            </a:r>
            <a:r>
              <a:rPr sz="2800"/>
              <a:t>，</a:t>
            </a:r>
            <a:r>
              <a:rPr lang="en-US" altLang="zh-CN" sz="2800"/>
              <a:t>12</a:t>
            </a:r>
            <a:r>
              <a:rPr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3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结论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1400" cy="5388610"/>
          </a:xfrm>
        </p:spPr>
        <p:txBody>
          <a:bodyPr/>
          <a:p>
            <a:pPr marL="0" indent="0">
              <a:buNone/>
            </a:pPr>
            <a:r>
              <a:rPr sz="2800"/>
              <a:t>如果某个序列</a:t>
            </a:r>
            <a:r>
              <a:rPr lang="en-US" altLang="zh-CN" sz="2800"/>
              <a:t>B:b</a:t>
            </a:r>
            <a:r>
              <a:rPr lang="en-US" altLang="zh-CN" sz="2800" baseline="-25000"/>
              <a:t>1</a:t>
            </a:r>
            <a:r>
              <a:rPr lang="en-US" altLang="zh-CN" sz="2800"/>
              <a:t>,b</a:t>
            </a:r>
            <a:r>
              <a:rPr lang="en-US" altLang="zh-CN" sz="2800" baseline="-25000"/>
              <a:t>2</a:t>
            </a:r>
            <a:r>
              <a:rPr lang="en-US" altLang="zh-CN" sz="2800"/>
              <a:t>,b</a:t>
            </a:r>
            <a:r>
              <a:rPr lang="en-US" altLang="zh-CN" sz="2800" baseline="-25000"/>
              <a:t>3</a:t>
            </a:r>
            <a:r>
              <a:rPr lang="en-US" altLang="zh-CN" sz="2800"/>
              <a:t>,……,b</a:t>
            </a:r>
            <a:r>
              <a:rPr lang="en-US" altLang="zh-CN" sz="2800" baseline="-25000"/>
              <a:t>x</a:t>
            </a:r>
            <a:endParaRPr lang="en-US" altLang="zh-CN" sz="2800"/>
          </a:p>
          <a:p>
            <a:pPr marL="0" indent="0">
              <a:buNone/>
            </a:pPr>
            <a:r>
              <a:rPr sz="2800"/>
              <a:t>你不能得到的最小的正整数是</a:t>
            </a:r>
            <a:r>
              <a:rPr lang="en-US" altLang="zh-CN" sz="2800"/>
              <a:t>W=</a:t>
            </a:r>
            <a:r>
              <a:rPr lang="en-US" altLang="zh-CN" sz="2800"/>
              <a:t>1+</a:t>
            </a:r>
            <a:r>
              <a:rPr lang="en-US" altLang="zh-CN" sz="2800"/>
              <a:t>b</a:t>
            </a:r>
            <a:r>
              <a:rPr lang="en-US" altLang="zh-CN" sz="2800" baseline="-25000"/>
              <a:t>1</a:t>
            </a:r>
            <a:r>
              <a:rPr lang="en-US" altLang="zh-CN" sz="2800"/>
              <a:t>+b</a:t>
            </a:r>
            <a:r>
              <a:rPr lang="en-US" altLang="zh-CN" sz="2800" baseline="-25000"/>
              <a:t>2</a:t>
            </a:r>
            <a:r>
              <a:rPr lang="en-US" altLang="zh-CN" sz="2800"/>
              <a:t>+……+b</a:t>
            </a:r>
            <a:r>
              <a:rPr lang="en-US" altLang="zh-CN" sz="2800" baseline="-25000"/>
              <a:t>x</a:t>
            </a:r>
            <a:r>
              <a:rPr sz="2800"/>
              <a:t>？</a:t>
            </a:r>
            <a:endParaRPr sz="2800"/>
          </a:p>
          <a:p>
            <a:pPr marL="0" indent="0">
              <a:buNone/>
            </a:pPr>
            <a:r>
              <a:rPr sz="2800"/>
              <a:t>向这个序列中再加一个数</a:t>
            </a:r>
            <a:r>
              <a:rPr lang="en-US" altLang="zh-CN" sz="2800"/>
              <a:t>c</a:t>
            </a:r>
            <a:endParaRPr sz="2800"/>
          </a:p>
          <a:p>
            <a:pPr marL="0" indent="0">
              <a:buNone/>
            </a:pPr>
            <a:r>
              <a:rPr sz="2800"/>
              <a:t>若</a:t>
            </a:r>
            <a:r>
              <a:rPr lang="en-US" altLang="zh-CN" sz="2800"/>
              <a:t>c&lt;=W+1,</a:t>
            </a:r>
            <a:r>
              <a:rPr sz="2800"/>
              <a:t>则新序列</a:t>
            </a:r>
            <a:r>
              <a:rPr sz="2800">
                <a:sym typeface="+mn-ea"/>
              </a:rPr>
              <a:t>不能得到的最小的正整数是</a:t>
            </a:r>
            <a:r>
              <a:rPr lang="en-US" altLang="zh-CN" sz="2800">
                <a:sym typeface="+mn-ea"/>
              </a:rPr>
              <a:t>c+W</a:t>
            </a:r>
            <a:endParaRPr lang="en-US" altLang="zh-CN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2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1201400" cy="5388610"/>
          </a:xfrm>
        </p:spPr>
        <p:txBody>
          <a:bodyPr/>
          <a:p>
            <a:pPr marL="0" indent="0">
              <a:buNone/>
            </a:pPr>
            <a:r>
              <a:rPr sz="2800"/>
              <a:t>请你构造一个最短的序列</a:t>
            </a:r>
            <a:r>
              <a:rPr lang="en-US" altLang="zh-CN" sz="2800"/>
              <a:t>A,</a:t>
            </a:r>
            <a:r>
              <a:rPr sz="2800"/>
              <a:t>使得</a:t>
            </a:r>
            <a:r>
              <a:rPr lang="en-US" altLang="zh-CN" sz="2800"/>
              <a:t>A</a:t>
            </a:r>
            <a:r>
              <a:rPr sz="2800"/>
              <a:t>中元素的和为</a:t>
            </a:r>
            <a:r>
              <a:rPr lang="en-US" altLang="zh-CN" sz="2800"/>
              <a:t>W,</a:t>
            </a:r>
            <a:r>
              <a:rPr sz="2800"/>
              <a:t>且</a:t>
            </a:r>
            <a:r>
              <a:rPr lang="en-US" altLang="zh-CN" sz="2800"/>
              <a:t>1~W</a:t>
            </a:r>
            <a:r>
              <a:rPr sz="2800"/>
              <a:t>所有数都可以从中选一些数相加</a:t>
            </a:r>
            <a:r>
              <a:rPr sz="2800"/>
              <a:t>得到</a:t>
            </a: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r>
              <a:rPr lang="en-US" altLang="zh-CN" sz="2800"/>
              <a:t>1</a:t>
            </a:r>
            <a:r>
              <a:rPr sz="2800"/>
              <a:t>，</a:t>
            </a:r>
            <a:r>
              <a:rPr lang="en-US" altLang="zh-CN" sz="2800"/>
              <a:t>2</a:t>
            </a:r>
            <a:r>
              <a:rPr sz="2800"/>
              <a:t>，</a:t>
            </a:r>
            <a:r>
              <a:rPr lang="en-US" altLang="zh-CN" sz="2800"/>
              <a:t>4</a:t>
            </a:r>
            <a:r>
              <a:rPr sz="2800"/>
              <a:t>，</a:t>
            </a:r>
            <a:r>
              <a:rPr lang="en-US" altLang="zh-CN" sz="2800"/>
              <a:t>8</a:t>
            </a:r>
            <a:r>
              <a:rPr sz="2800"/>
              <a:t>，</a:t>
            </a:r>
            <a:r>
              <a:rPr lang="en-US" altLang="zh-CN" sz="2800"/>
              <a:t>16</a:t>
            </a:r>
            <a:r>
              <a:rPr sz="2800"/>
              <a:t>，</a:t>
            </a:r>
            <a:r>
              <a:rPr lang="en-US" altLang="zh-CN" sz="2800"/>
              <a:t>……</a:t>
            </a:r>
            <a:r>
              <a:rPr sz="2800"/>
              <a:t>，</a:t>
            </a:r>
            <a:r>
              <a:rPr lang="en-US" altLang="zh-CN" sz="2800"/>
              <a:t>x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多重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有n种物品，每种物品有三个属性：体积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，个数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lang="en-US" altLang="zh-CN" sz="2800"/>
              <a:t>(</a:t>
            </a:r>
            <a:r>
              <a:rPr lang="en-US" altLang="zh-CN" sz="2800">
                <a:sym typeface="+mn-ea"/>
              </a:rPr>
              <a:t>k</a:t>
            </a:r>
            <a:r>
              <a:rPr lang="en-US" altLang="zh-CN" sz="2800" baseline="-25000">
                <a:sym typeface="+mn-ea"/>
              </a:rPr>
              <a:t>i</a:t>
            </a:r>
            <a:r>
              <a:rPr lang="en-US" altLang="zh-CN" sz="2800"/>
              <a:t>&lt;=10000)</a:t>
            </a:r>
            <a:r>
              <a:rPr sz="2800"/>
              <a:t>，</a:t>
            </a:r>
            <a:r>
              <a:rPr lang="zh-CN" altLang="en-US" sz="2800"/>
              <a:t>背包里可以放的物品体积和不能超过</a:t>
            </a:r>
            <a:r>
              <a:rPr lang="en-US" altLang="zh-CN" sz="2800"/>
              <a:t>V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将每种物品分成若干个物品，如将（</a:t>
            </a:r>
            <a:r>
              <a:rPr lang="en-US" altLang="zh-CN" sz="2800"/>
              <a:t>v</a:t>
            </a:r>
            <a:r>
              <a:rPr lang="en-US" altLang="zh-CN" sz="2800" baseline="-25000"/>
              <a:t>i</a:t>
            </a:r>
            <a:r>
              <a:rPr sz="2800"/>
              <a:t>，</a:t>
            </a:r>
            <a:r>
              <a:rPr lang="en-US" altLang="zh-CN" sz="2800"/>
              <a:t>val</a:t>
            </a:r>
            <a:r>
              <a:rPr lang="en-US" altLang="zh-CN" sz="2800" baseline="-25000"/>
              <a:t>i</a:t>
            </a:r>
            <a:r>
              <a:rPr sz="2800"/>
              <a:t>，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lang="zh-CN" altLang="en-US" sz="2800"/>
              <a:t>）的物品分为</a:t>
            </a:r>
            <a:r>
              <a:rPr lang="en-US" altLang="zh-CN" sz="2800"/>
              <a:t>v</a:t>
            </a:r>
            <a:r>
              <a:rPr lang="en-US" altLang="zh-CN" sz="2800" baseline="-25000"/>
              <a:t>i</a:t>
            </a:r>
            <a:r>
              <a:rPr lang="en-US" altLang="zh-CN" sz="2800"/>
              <a:t>,val</a:t>
            </a:r>
            <a:r>
              <a:rPr lang="en-US" altLang="zh-CN" sz="2800" baseline="-25000"/>
              <a:t>i</a:t>
            </a:r>
            <a:r>
              <a:rPr lang="en-US" altLang="zh-CN" sz="2800"/>
              <a:t>    2*v</a:t>
            </a:r>
            <a:r>
              <a:rPr lang="en-US" altLang="zh-CN" sz="2800" baseline="-25000"/>
              <a:t>i</a:t>
            </a:r>
            <a:r>
              <a:rPr lang="en-US" altLang="zh-CN" sz="2800"/>
              <a:t>,2*val</a:t>
            </a:r>
            <a:r>
              <a:rPr lang="en-US" altLang="zh-CN" sz="2800" baseline="-25000"/>
              <a:t>i</a:t>
            </a:r>
            <a:r>
              <a:rPr lang="en-US" altLang="zh-CN" sz="2800"/>
              <a:t>    4*v</a:t>
            </a:r>
            <a:r>
              <a:rPr lang="en-US" altLang="zh-CN" sz="2800" baseline="-25000"/>
              <a:t>i</a:t>
            </a:r>
            <a:r>
              <a:rPr lang="en-US" altLang="zh-CN" sz="2800"/>
              <a:t>,4*val</a:t>
            </a:r>
            <a:r>
              <a:rPr lang="en-US" altLang="zh-CN" sz="2800" baseline="-25000"/>
              <a:t>i</a:t>
            </a:r>
            <a:r>
              <a:rPr lang="en-US" altLang="zh-CN" sz="2800"/>
              <a:t>    ……     a*v</a:t>
            </a:r>
            <a:r>
              <a:rPr lang="en-US" altLang="zh-CN" sz="2800" baseline="-25000"/>
              <a:t>i</a:t>
            </a:r>
            <a:r>
              <a:rPr lang="en-US" altLang="zh-CN" sz="2800"/>
              <a:t>,a*val</a:t>
            </a:r>
            <a:r>
              <a:rPr lang="en-US" altLang="zh-CN" sz="2800" baseline="-25000"/>
              <a:t>i</a:t>
            </a:r>
            <a:r>
              <a:rPr lang="en-US" altLang="zh-CN" sz="2800"/>
              <a:t>    </a:t>
            </a:r>
            <a:r>
              <a:rPr sz="2800"/>
              <a:t>最多</a:t>
            </a:r>
            <a:r>
              <a:rPr lang="en-US" altLang="zh-CN" sz="2800"/>
              <a:t>log</a:t>
            </a:r>
            <a:r>
              <a:rPr lang="en-US" altLang="zh-CN" sz="2800" baseline="-25000"/>
              <a:t>2</a:t>
            </a:r>
            <a:r>
              <a:rPr lang="en-US" altLang="zh-CN" sz="2800"/>
              <a:t>k+1</a:t>
            </a:r>
            <a:r>
              <a:rPr sz="2800"/>
              <a:t>个</a:t>
            </a:r>
            <a:endParaRPr sz="2800"/>
          </a:p>
          <a:p>
            <a:r>
              <a:rPr sz="2800"/>
              <a:t>时间复杂度</a:t>
            </a:r>
            <a:r>
              <a:rPr lang="en-US" altLang="zh-CN" sz="2800"/>
              <a:t>O(nVlogk</a:t>
            </a:r>
            <a:r>
              <a:rPr lang="en-US" altLang="zh-CN" sz="2800"/>
              <a:t>)</a:t>
            </a:r>
            <a:endParaRPr lang="en-US" altLang="zh-CN" sz="2800"/>
          </a:p>
          <a:p>
            <a:endParaRPr lang="en-US" altLang="zh-CN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混合背包</a:t>
            </a:r>
            <a:r>
              <a:rPr lang="en-US" altLang="zh-CN" sz="3555"/>
              <a:t>(01</a:t>
            </a:r>
            <a:r>
              <a:rPr sz="3555"/>
              <a:t>背包</a:t>
            </a:r>
            <a:r>
              <a:rPr lang="en-US" altLang="zh-CN" sz="3555"/>
              <a:t>+</a:t>
            </a:r>
            <a:r>
              <a:rPr sz="3555"/>
              <a:t>完全背包</a:t>
            </a:r>
            <a:r>
              <a:rPr lang="en-US" altLang="zh-CN" sz="3555"/>
              <a:t>)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487" y="952508"/>
            <a:ext cx="10852237" cy="5388907"/>
          </a:xfrm>
        </p:spPr>
        <p:txBody>
          <a:bodyPr>
            <a:normAutofit lnSpcReduction="10000"/>
          </a:bodyPr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有n种物品，每种物品有三个属性：体积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sz="2800"/>
              <a:t>，</a:t>
            </a:r>
            <a:r>
              <a:rPr lang="en-US" altLang="zh-CN" sz="2800"/>
              <a:t>num</a:t>
            </a:r>
            <a:r>
              <a:rPr lang="en-US" altLang="zh-CN" sz="2800" baseline="-25000"/>
              <a:t>i</a:t>
            </a:r>
            <a:r>
              <a:rPr lang="en-US" altLang="zh-CN" sz="2800"/>
              <a:t>,</a:t>
            </a:r>
            <a:r>
              <a:rPr sz="2800"/>
              <a:t>如果</a:t>
            </a:r>
            <a:r>
              <a:rPr lang="en-US" altLang="zh-CN" sz="2800"/>
              <a:t>num</a:t>
            </a:r>
            <a:r>
              <a:rPr lang="en-US" altLang="zh-CN" sz="2800" baseline="-25000"/>
              <a:t>i</a:t>
            </a:r>
            <a:r>
              <a:rPr lang="en-US" altLang="zh-CN" sz="2800"/>
              <a:t>==1</a:t>
            </a:r>
            <a:r>
              <a:rPr sz="2800"/>
              <a:t>则表示这种物品只有一个，</a:t>
            </a:r>
            <a:r>
              <a:rPr sz="2800">
                <a:sym typeface="+mn-ea"/>
              </a:rPr>
              <a:t>如果</a:t>
            </a:r>
            <a:r>
              <a:rPr lang="en-US" altLang="zh-CN" sz="2800">
                <a:sym typeface="+mn-ea"/>
              </a:rPr>
              <a:t>num</a:t>
            </a:r>
            <a:r>
              <a:rPr lang="en-US" altLang="zh-CN" sz="2800" baseline="-25000">
                <a:sym typeface="+mn-ea"/>
              </a:rPr>
              <a:t>i</a:t>
            </a:r>
            <a:r>
              <a:rPr lang="en-US" altLang="zh-CN" sz="2800">
                <a:sym typeface="+mn-ea"/>
              </a:rPr>
              <a:t>==-1</a:t>
            </a:r>
            <a:r>
              <a:rPr sz="2800">
                <a:sym typeface="+mn-ea"/>
              </a:rPr>
              <a:t>则表示这种物品有无限个</a:t>
            </a:r>
            <a:r>
              <a:rPr sz="2800"/>
              <a:t>，</a:t>
            </a:r>
            <a:r>
              <a:rPr lang="zh-CN" altLang="en-US" sz="2800"/>
              <a:t>背包里可以放的物品体积和不能超过</a:t>
            </a:r>
            <a:r>
              <a:rPr lang="en-US" altLang="zh-CN" sz="2800"/>
              <a:t>V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  <a:p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解答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一种思路是将背包分为两部分，一部分做</a:t>
            </a:r>
            <a:r>
              <a:rPr lang="en-US" altLang="zh-CN" sz="2800"/>
              <a:t>01</a:t>
            </a:r>
            <a:r>
              <a:rPr sz="2800"/>
              <a:t>背包，一部分做完全背包，最后枚举两部分背包的体积合并</a:t>
            </a:r>
            <a:endParaRPr sz="2800"/>
          </a:p>
          <a:p>
            <a:r>
              <a:rPr lang="en-US" altLang="zh-CN" sz="2800"/>
              <a:t>0	V</a:t>
            </a:r>
            <a:endParaRPr lang="en-US" altLang="zh-CN" sz="2800"/>
          </a:p>
          <a:p>
            <a:r>
              <a:rPr lang="en-US" altLang="zh-CN" sz="2800"/>
              <a:t>1	V-1</a:t>
            </a:r>
            <a:endParaRPr lang="en-US" altLang="zh-CN" sz="2800"/>
          </a:p>
          <a:p>
            <a:r>
              <a:rPr lang="en-US" altLang="zh-CN" sz="2800"/>
              <a:t>……</a:t>
            </a:r>
            <a:endParaRPr lang="en-US" altLang="zh-CN" sz="2800"/>
          </a:p>
          <a:p>
            <a:r>
              <a:rPr lang="en-US" altLang="zh-CN" sz="2800"/>
              <a:t>V	0</a:t>
            </a:r>
            <a:endParaRPr sz="2800"/>
          </a:p>
          <a:p>
            <a:r>
              <a:rPr sz="2800"/>
              <a:t>时间复杂度</a:t>
            </a:r>
            <a:r>
              <a:rPr lang="en-US" altLang="zh-CN" sz="2800"/>
              <a:t>O(nV)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解答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734703"/>
            <a:ext cx="10852237" cy="5388907"/>
          </a:xfrm>
        </p:spPr>
        <p:txBody>
          <a:bodyPr/>
          <a:p>
            <a:r>
              <a:rPr sz="2800"/>
              <a:t>另一种思路是直接在循环里对不同的物品分别写状态转移方程</a:t>
            </a:r>
            <a:endParaRPr sz="2800"/>
          </a:p>
          <a:p>
            <a:r>
              <a:rPr sz="2800">
                <a:sym typeface="+mn-ea"/>
              </a:rPr>
              <a:t>设</a:t>
            </a:r>
            <a:r>
              <a:rPr lang="en-US" altLang="zh-CN" sz="2800">
                <a:sym typeface="+mn-ea"/>
              </a:rPr>
              <a:t>f[i][j]</a:t>
            </a:r>
            <a:r>
              <a:rPr sz="2800">
                <a:sym typeface="+mn-ea"/>
              </a:rPr>
              <a:t>表示前i件物品恰放入一个容量为j的背包可以获得的最大价值</a:t>
            </a:r>
            <a:endParaRPr sz="2800"/>
          </a:p>
          <a:p>
            <a:endParaRPr sz="2800"/>
          </a:p>
          <a:p>
            <a:endParaRPr lang="en-US" altLang="zh-CN" sz="2800"/>
          </a:p>
        </p:txBody>
      </p:sp>
      <p:pic>
        <p:nvPicPr>
          <p:cNvPr id="5" name="图片 4" descr="~O5I7`%(]JME896W9{ODPW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572385"/>
            <a:ext cx="9518015" cy="4285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二维费用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有n个</a:t>
            </a:r>
            <a:r>
              <a:rPr lang="zh-CN" altLang="en-US" sz="2800"/>
              <a:t>物品，每种物品有三个属性：体积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，重量</a:t>
            </a:r>
            <a:r>
              <a:rPr lang="en-US" altLang="zh-CN" sz="2800"/>
              <a:t>w</a:t>
            </a:r>
            <a:r>
              <a:rPr lang="en-US" altLang="zh-CN" sz="2800" baseline="-25000"/>
              <a:t>i</a:t>
            </a:r>
            <a:r>
              <a:rPr sz="2800"/>
              <a:t>，</a:t>
            </a:r>
            <a:r>
              <a:rPr lang="zh-CN" altLang="en-US" sz="2800"/>
              <a:t>背包里可以放的物品体积和不能超过</a:t>
            </a:r>
            <a:r>
              <a:rPr lang="en-US" altLang="zh-CN" sz="2800"/>
              <a:t>V</a:t>
            </a:r>
            <a:r>
              <a:rPr sz="2800"/>
              <a:t>且重量和不能超过</a:t>
            </a:r>
            <a:r>
              <a:rPr lang="en-US" altLang="zh-CN" sz="2800"/>
              <a:t>W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  <a:p>
            <a:r>
              <a:rPr lang="zh-CN" altLang="en-US" sz="2800"/>
              <a:t>设f[i][j][k]表示前i件物品付出两种代价分别为j和k时可获得的最大价值</a:t>
            </a:r>
            <a:endParaRPr lang="zh-CN" altLang="en-US" sz="2800"/>
          </a:p>
          <a:p>
            <a:endParaRPr lang="en-US" altLang="zh-CN" sz="2800"/>
          </a:p>
        </p:txBody>
      </p:sp>
      <p:pic>
        <p:nvPicPr>
          <p:cNvPr id="5" name="图片 4" descr="[IH1TV]@@[`~0RRJALSZY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4481195"/>
            <a:ext cx="12096750" cy="1457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动态规划</a:t>
            </a:r>
            <a:r>
              <a:rPr lang="en-US" altLang="zh-CN" sz="3555"/>
              <a:t>2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69925" y="952500"/>
            <a:ext cx="3315970" cy="5388610"/>
          </a:xfrm>
        </p:spPr>
        <p:txBody>
          <a:bodyPr>
            <a:noAutofit/>
          </a:bodyPr>
          <a:p>
            <a:r>
              <a:rPr lang="zh-CN" altLang="en-US" sz="2800"/>
              <a:t>各种背包问题</a:t>
            </a:r>
            <a:endParaRPr lang="zh-CN" altLang="en-US" sz="2800"/>
          </a:p>
          <a:p>
            <a:pPr lvl="1"/>
            <a:r>
              <a:rPr lang="en-US" altLang="zh-CN" sz="2800"/>
              <a:t>01</a:t>
            </a:r>
            <a:r>
              <a:rPr sz="2800"/>
              <a:t>背包（回顾</a:t>
            </a:r>
            <a:r>
              <a:rPr sz="2800"/>
              <a:t>）</a:t>
            </a:r>
            <a:endParaRPr sz="2800"/>
          </a:p>
          <a:p>
            <a:pPr lvl="1"/>
            <a:r>
              <a:rPr sz="2800">
                <a:sym typeface="+mn-ea"/>
              </a:rPr>
              <a:t>完全背包</a:t>
            </a:r>
            <a:endParaRPr sz="2800"/>
          </a:p>
          <a:p>
            <a:pPr lvl="1"/>
            <a:r>
              <a:rPr sz="2800"/>
              <a:t>多重背包</a:t>
            </a:r>
            <a:endParaRPr sz="2800"/>
          </a:p>
          <a:p>
            <a:pPr lvl="1"/>
            <a:r>
              <a:rPr sz="2800"/>
              <a:t>混合背包</a:t>
            </a:r>
            <a:endParaRPr sz="2800"/>
          </a:p>
          <a:p>
            <a:pPr lvl="1"/>
            <a:r>
              <a:rPr sz="2800"/>
              <a:t>二维费用背包</a:t>
            </a:r>
            <a:endParaRPr sz="2800"/>
          </a:p>
          <a:p>
            <a:pPr lvl="1"/>
            <a:r>
              <a:rPr sz="2800"/>
              <a:t>分组背包</a:t>
            </a:r>
            <a:endParaRPr lang="en-US" altLang="zh-CN" sz="2800"/>
          </a:p>
        </p:txBody>
      </p:sp>
      <p:sp>
        <p:nvSpPr>
          <p:cNvPr id="8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38015" y="952500"/>
            <a:ext cx="3315970" cy="5388610"/>
          </a:xfrm>
          <a:prstGeom prst="rect">
            <a:avLst/>
          </a:prstGeom>
        </p:spPr>
        <p:txBody>
          <a:bodyPr vert="horz" lIns="90170" tIns="46990" rIns="90170" bIns="4699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sz="2800"/>
              <a:t>树形DP</a:t>
            </a:r>
            <a:endParaRPr sz="2800"/>
          </a:p>
          <a:p>
            <a:pPr lvl="0"/>
            <a:endParaRPr sz="2800"/>
          </a:p>
          <a:p>
            <a:pPr lvl="0"/>
            <a:endParaRPr lang="en-US" altLang="zh-CN" sz="2800"/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905750" y="952500"/>
            <a:ext cx="3616325" cy="5388610"/>
          </a:xfrm>
          <a:prstGeom prst="rect">
            <a:avLst/>
          </a:prstGeom>
        </p:spPr>
        <p:txBody>
          <a:bodyPr vert="horz" lIns="90170" tIns="46990" rIns="90170" bIns="4699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800">
                <a:sym typeface="+mn-ea"/>
              </a:rPr>
              <a:t>数位DP</a:t>
            </a:r>
            <a:endParaRPr lang="en-US" altLang="zh-CN" sz="2800">
              <a:sym typeface="+mn-ea"/>
            </a:endParaRPr>
          </a:p>
          <a:p>
            <a:pPr lvl="1"/>
            <a:endParaRPr sz="28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分组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有n个物品，每种物品有三个属性：体积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，属于的组</a:t>
            </a:r>
            <a:r>
              <a:rPr lang="en-US" altLang="zh-CN" sz="2800"/>
              <a:t>k</a:t>
            </a:r>
            <a:r>
              <a:rPr lang="en-US" altLang="zh-CN" sz="2800" baseline="-25000"/>
              <a:t>i</a:t>
            </a:r>
            <a:r>
              <a:rPr sz="2800"/>
              <a:t>，</a:t>
            </a:r>
            <a:r>
              <a:rPr lang="zh-CN" altLang="en-US" sz="2800"/>
              <a:t>背包里可以放的物品体积和不能超过</a:t>
            </a:r>
            <a:r>
              <a:rPr lang="en-US" altLang="zh-CN" sz="2800"/>
              <a:t>V</a:t>
            </a:r>
            <a:r>
              <a:rPr sz="2800"/>
              <a:t>且属于同一组的物品</a:t>
            </a:r>
            <a:r>
              <a:rPr sz="2800"/>
              <a:t>只能选一个物品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  <a:p>
            <a:r>
              <a:rPr lang="zh-CN" altLang="en-US" sz="2800"/>
              <a:t>设f[</a:t>
            </a:r>
            <a:r>
              <a:rPr lang="en-US" altLang="zh-CN" sz="2800"/>
              <a:t>k</a:t>
            </a:r>
            <a:r>
              <a:rPr lang="zh-CN" altLang="en-US" sz="2800"/>
              <a:t>][j]表示前</a:t>
            </a:r>
            <a:r>
              <a:rPr lang="en-US" altLang="zh-CN" sz="2800"/>
              <a:t>k</a:t>
            </a:r>
            <a:r>
              <a:rPr sz="2800"/>
              <a:t>组</a:t>
            </a:r>
            <a:r>
              <a:rPr lang="zh-CN" altLang="en-US" sz="2800"/>
              <a:t>物品</a:t>
            </a:r>
            <a:r>
              <a:rPr sz="2800">
                <a:sym typeface="+mn-ea"/>
              </a:rPr>
              <a:t>恰放入一个容量为j的背包</a:t>
            </a:r>
            <a:r>
              <a:rPr lang="zh-CN" altLang="en-US" sz="2800"/>
              <a:t>的最大价值</a:t>
            </a:r>
            <a:endParaRPr lang="zh-CN" altLang="en-US" sz="2800"/>
          </a:p>
          <a:p>
            <a:endParaRPr lang="en-US" altLang="zh-CN" sz="2800"/>
          </a:p>
        </p:txBody>
      </p:sp>
      <p:pic>
        <p:nvPicPr>
          <p:cNvPr id="8" name="图片 7" descr="LU`A`V4]TT76A1K]YQ`YN`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4058920"/>
            <a:ext cx="11981815" cy="1404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优化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 sz="2800"/>
          </a:p>
        </p:txBody>
      </p:sp>
      <p:pic>
        <p:nvPicPr>
          <p:cNvPr id="7" name="图片 6" descr="@6[4(W{AF}1%F$N`IO_E@D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952500"/>
            <a:ext cx="10769600" cy="2451735"/>
          </a:xfrm>
          <a:prstGeom prst="rect">
            <a:avLst/>
          </a:prstGeom>
        </p:spPr>
      </p:pic>
      <p:pic>
        <p:nvPicPr>
          <p:cNvPr id="8" name="图片 7" descr="R8H5Q06G2}1HVTAFKWO@%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06495"/>
            <a:ext cx="10892155" cy="1661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75170" y="1205865"/>
            <a:ext cx="2155190" cy="4445635"/>
          </a:xfrm>
        </p:spPr>
        <p:txBody>
          <a:bodyPr>
            <a:normAutofit/>
          </a:bodyPr>
          <a:lstStyle/>
          <a:p>
            <a:pPr algn="ctr"/>
            <a:r>
              <a:rPr lang="zh-CN" altLang="en-US">
                <a:sym typeface="+mn-ea"/>
              </a:rPr>
              <a:t>树形</a:t>
            </a:r>
            <a:r>
              <a:rPr lang="en-US" altLang="zh-CN">
                <a:sym typeface="+mn-ea"/>
              </a:rPr>
              <a:t>DP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什么是树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344" t="26060" r="12223" b="10138"/>
          <a:stretch>
            <a:fillRect/>
          </a:stretch>
        </p:blipFill>
        <p:spPr>
          <a:xfrm>
            <a:off x="273685" y="1112520"/>
            <a:ext cx="4872990" cy="549719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6196330" y="1672590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5553075" imgH="3733800" progId="Paint.Picture">
                  <p:embed/>
                </p:oleObj>
              </mc:Choice>
              <mc:Fallback>
                <p:oleObj name="" r:id="rId2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96330" y="1672590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什么是树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6428105" y="592455"/>
          <a:ext cx="3870325" cy="567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867150" imgH="5667375" progId="Paint.Picture">
                  <p:embed/>
                </p:oleObj>
              </mc:Choice>
              <mc:Fallback>
                <p:oleObj name="" r:id="rId3" imgW="3867150" imgH="5667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8105" y="592455"/>
                        <a:ext cx="3870325" cy="5671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树的一些定义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211445" y="727710"/>
            <a:ext cx="674497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 sz="3600"/>
              <a:t>节点、边、根节点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节点深度：节点与根节点距离</a:t>
            </a:r>
            <a:r>
              <a:rPr lang="en-US" altLang="zh-CN" sz="3600"/>
              <a:t>+1</a:t>
            </a:r>
            <a:endParaRPr lang="en-US" altLang="zh-CN" sz="3600"/>
          </a:p>
          <a:p>
            <a:pPr marL="342900" indent="-342900">
              <a:buAutoNum type="arabicPeriod"/>
            </a:pPr>
            <a:r>
              <a:rPr lang="zh-CN" altLang="en-US" sz="3600"/>
              <a:t>父节点：当前节点上面的节点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子节点：以当前节点为父节点的节点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子树：当前节点下面的节点和边组成的树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叶子节点：没有子节点</a:t>
            </a:r>
            <a:r>
              <a:rPr lang="zh-CN" altLang="en-US" sz="3600"/>
              <a:t>的节点、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节点的度：有多少条边相连</a:t>
            </a:r>
            <a:endParaRPr lang="zh-CN" altLang="en-US" sz="3600"/>
          </a:p>
          <a:p>
            <a:pPr marL="342900" indent="-342900">
              <a:buAutoNum type="arabicPeriod"/>
            </a:pP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树的一些性质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56020" y="1369695"/>
            <a:ext cx="52660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 sz="3600"/>
              <a:t>节点个数</a:t>
            </a:r>
            <a:r>
              <a:rPr lang="en-US" altLang="zh-CN" sz="3600"/>
              <a:t>==</a:t>
            </a:r>
            <a:r>
              <a:rPr lang="zh-CN" altLang="en-US" sz="3600"/>
              <a:t>边条数</a:t>
            </a:r>
            <a:r>
              <a:rPr lang="en-US" altLang="zh-CN" sz="3600"/>
              <a:t>+1</a:t>
            </a:r>
            <a:endParaRPr lang="en-US" altLang="zh-CN" sz="3600"/>
          </a:p>
          <a:p>
            <a:pPr marL="342900" indent="-342900">
              <a:buAutoNum type="arabicPeriod"/>
            </a:pPr>
            <a:r>
              <a:rPr lang="zh-CN" altLang="en-US" sz="3600"/>
              <a:t>任意两点间只有一条简单路径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删去一个节点后它的子节点和父节点互相分离</a:t>
            </a:r>
            <a:endParaRPr lang="zh-CN" altLang="en-US" sz="3600"/>
          </a:p>
          <a:p>
            <a:pPr marL="342900" indent="-342900">
              <a:buAutoNum type="arabicPeriod"/>
            </a:pPr>
            <a:r>
              <a:rPr lang="zh-CN" altLang="en-US" sz="3600"/>
              <a:t>两个子节点子树中的节点间路径经过当前节点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求树的直径长度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56020" y="1369695"/>
            <a:ext cx="5266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600"/>
              <a:t>树的直径：树上相距最远的两点间的路径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5726430" y="2829560"/>
            <a:ext cx="579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3600"/>
              <a:t>f[i]</a:t>
            </a:r>
            <a:r>
              <a:rPr lang="zh-CN" altLang="en-US" sz="3600"/>
              <a:t>表示</a:t>
            </a:r>
            <a:r>
              <a:rPr lang="en-US" altLang="zh-CN" sz="3600"/>
              <a:t>i</a:t>
            </a:r>
            <a:r>
              <a:rPr lang="zh-CN" altLang="en-US" sz="3600"/>
              <a:t>节点子树中的直径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5726430" y="3856990"/>
            <a:ext cx="5795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3600"/>
              <a:t>g[i]</a:t>
            </a:r>
            <a:r>
              <a:rPr lang="zh-CN" altLang="en-US" sz="3600"/>
              <a:t>表示</a:t>
            </a:r>
            <a:r>
              <a:rPr lang="en-US" altLang="zh-CN" sz="3600"/>
              <a:t>i</a:t>
            </a:r>
            <a:r>
              <a:rPr lang="zh-CN" altLang="en-US" sz="3600"/>
              <a:t>节点子树中的节点到</a:t>
            </a:r>
            <a:r>
              <a:rPr lang="en-US" altLang="zh-CN" sz="3600"/>
              <a:t>i</a:t>
            </a:r>
            <a:r>
              <a:rPr lang="zh-CN" altLang="en-US" sz="3600"/>
              <a:t>节点的最大距离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5725795" y="5297170"/>
            <a:ext cx="6326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200"/>
              <a:t>答案是</a:t>
            </a:r>
            <a:r>
              <a:rPr lang="en-US" altLang="zh-CN" sz="3200"/>
              <a:t>f[1]</a:t>
            </a:r>
            <a:endParaRPr lang="en-US" altLang="zh-CN" sz="32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8" grpId="0"/>
      <p:bldP spid="8" grpId="1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周年纪念晚会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195570" y="952500"/>
            <a:ext cx="632650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200"/>
              <a:t>某公司有</a:t>
            </a:r>
            <a:r>
              <a:rPr lang="en-US" altLang="zh-CN" sz="3200"/>
              <a:t>n</a:t>
            </a:r>
            <a:r>
              <a:rPr lang="zh-CN" altLang="en-US" sz="3200"/>
              <a:t>个员工，除了</a:t>
            </a:r>
            <a:r>
              <a:rPr lang="en-US" altLang="zh-CN" sz="3200"/>
              <a:t>1</a:t>
            </a:r>
            <a:r>
              <a:rPr lang="zh-CN" altLang="en-US" sz="3200"/>
              <a:t>号员工每个员工有一个直系上司</a:t>
            </a:r>
            <a:r>
              <a:rPr lang="en-US" altLang="zh-CN" sz="3200"/>
              <a:t>a</a:t>
            </a:r>
            <a:r>
              <a:rPr lang="en-US" altLang="zh-CN" sz="3200" baseline="-25000"/>
              <a:t>i</a:t>
            </a:r>
            <a:r>
              <a:rPr lang="en-US" altLang="zh-CN" sz="3200"/>
              <a:t>,</a:t>
            </a:r>
            <a:r>
              <a:rPr lang="zh-CN" altLang="en-US" sz="3200"/>
              <a:t>且员工与上司的关系</a:t>
            </a:r>
            <a:r>
              <a:rPr lang="en-US" altLang="zh-CN" sz="3200"/>
              <a:t>可以构成一棵以</a:t>
            </a:r>
            <a:r>
              <a:rPr lang="zh-CN" altLang="en-US" sz="3200"/>
              <a:t>董事长</a:t>
            </a:r>
            <a:r>
              <a:rPr lang="en-US" altLang="zh-CN" sz="3200"/>
              <a:t>为根的人事关系树</a:t>
            </a:r>
            <a:r>
              <a:rPr lang="zh-CN" altLang="en-US" sz="3200"/>
              <a:t>。</a:t>
            </a:r>
            <a:endParaRPr lang="zh-CN" altLang="en-US" sz="3200"/>
          </a:p>
          <a:p>
            <a:pPr indent="0">
              <a:buNone/>
            </a:pPr>
            <a:r>
              <a:rPr lang="zh-CN" altLang="en-US" sz="3200"/>
              <a:t>现公司准备举办一个周年纪念晚会，并请一部分员工到场，如果某个员工</a:t>
            </a:r>
            <a:r>
              <a:rPr lang="en-US" altLang="zh-CN" sz="3200"/>
              <a:t>i</a:t>
            </a:r>
            <a:r>
              <a:rPr lang="zh-CN" altLang="en-US" sz="3200"/>
              <a:t>到场且</a:t>
            </a:r>
            <a:r>
              <a:rPr lang="en-US" altLang="zh-CN" sz="3200"/>
              <a:t>a</a:t>
            </a:r>
            <a:r>
              <a:rPr lang="en-US" altLang="zh-CN" sz="3200" baseline="-25000"/>
              <a:t>i</a:t>
            </a:r>
            <a:r>
              <a:rPr lang="zh-CN" altLang="en-US" sz="3200"/>
              <a:t>没有到场，则晚会的愉悦度会增加</a:t>
            </a:r>
            <a:r>
              <a:rPr lang="en-US" altLang="zh-CN" sz="3200"/>
              <a:t>p</a:t>
            </a:r>
            <a:r>
              <a:rPr lang="en-US" altLang="zh-CN" sz="3200" baseline="-25000"/>
              <a:t>i</a:t>
            </a:r>
            <a:r>
              <a:rPr lang="zh-CN" altLang="en-US" sz="3200"/>
              <a:t>，求</a:t>
            </a:r>
            <a:r>
              <a:rPr lang="zh-CN" altLang="en-US" sz="3200"/>
              <a:t>晚会最大愉悦度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周年纪念晚会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0" y="1560195"/>
          <a:ext cx="5557520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53075" imgH="3733800" progId="Paint.Picture">
                  <p:embed/>
                </p:oleObj>
              </mc:Choice>
              <mc:Fallback>
                <p:oleObj name="" r:id="rId1" imgW="5553075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560195"/>
                        <a:ext cx="5557520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195570" y="952500"/>
            <a:ext cx="6326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200"/>
              <a:t>f[i][0]记录i子树中不选</a:t>
            </a:r>
            <a:r>
              <a:rPr lang="en-US" altLang="zh-CN" sz="3200"/>
              <a:t>i</a:t>
            </a:r>
            <a:r>
              <a:rPr lang="zh-CN" altLang="en-US" sz="3200">
                <a:sym typeface="+mn-ea"/>
              </a:rPr>
              <a:t>的最大值</a:t>
            </a:r>
            <a:endParaRPr lang="zh-CN" altLang="en-US" sz="3200"/>
          </a:p>
          <a:p>
            <a:pPr indent="0">
              <a:buNone/>
            </a:pPr>
            <a:r>
              <a:rPr lang="zh-CN" altLang="en-US" sz="3200">
                <a:sym typeface="+mn-ea"/>
              </a:rPr>
              <a:t>f[i][</a:t>
            </a:r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]记录i子树中选</a:t>
            </a:r>
            <a:r>
              <a:rPr lang="en-US" altLang="zh-CN" sz="3200">
                <a:sym typeface="+mn-ea"/>
              </a:rPr>
              <a:t>i</a:t>
            </a:r>
            <a:r>
              <a:rPr lang="zh-CN" altLang="en-US" sz="3200">
                <a:sym typeface="+mn-ea"/>
              </a:rPr>
              <a:t>的最大值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5195570" y="2527300"/>
            <a:ext cx="6326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200"/>
              <a:t>f[i][0]</a:t>
            </a:r>
            <a:r>
              <a:rPr lang="en-US" altLang="zh-CN" sz="3200"/>
              <a:t>=</a:t>
            </a:r>
            <a:r>
              <a:rPr sz="3200"/>
              <a:t>∑</a:t>
            </a:r>
            <a:r>
              <a:rPr lang="en-US" sz="3200"/>
              <a:t>max(f[v][0],f[v][1]);</a:t>
            </a:r>
            <a:endParaRPr sz="3200"/>
          </a:p>
          <a:p>
            <a:pPr indent="0">
              <a:buNone/>
            </a:pPr>
            <a:r>
              <a:rPr lang="zh-CN" altLang="en-US" sz="3200">
                <a:sym typeface="+mn-ea"/>
              </a:rPr>
              <a:t>f[i][</a:t>
            </a:r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]</a:t>
            </a:r>
            <a:r>
              <a:rPr lang="en-US" sz="3200">
                <a:sym typeface="+mn-ea"/>
              </a:rPr>
              <a:t>=p[i]+∑f[v][0];</a:t>
            </a:r>
            <a:endParaRPr lang="en-US" sz="3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5495" y="4220845"/>
            <a:ext cx="6326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3200"/>
              <a:t>答案是</a:t>
            </a:r>
            <a:r>
              <a:rPr lang="en-US" altLang="zh-CN" sz="3200"/>
              <a:t>max(f[1][0],f[1][1])</a:t>
            </a:r>
            <a:endParaRPr lang="en-US" altLang="zh-CN" sz="32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各种背包问题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75170" y="1205865"/>
            <a:ext cx="2155190" cy="4445635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sym typeface="+mn-ea"/>
              </a:rPr>
              <a:t>数位DP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A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2800"/>
              <a:t>0~99999999</a:t>
            </a:r>
            <a:r>
              <a:rPr sz="2800"/>
              <a:t>中有多少个数不包含连续的</a:t>
            </a:r>
            <a:r>
              <a:rPr lang="en-US" altLang="zh-CN" sz="2800"/>
              <a:t>62</a:t>
            </a:r>
            <a:r>
              <a:rPr sz="2800"/>
              <a:t>？</a:t>
            </a:r>
            <a:endParaRPr sz="2800"/>
          </a:p>
          <a:p>
            <a:pPr marL="0" indent="0">
              <a:buNone/>
            </a:pPr>
            <a:r>
              <a:rPr sz="2800">
                <a:sym typeface="+mn-ea"/>
              </a:rPr>
              <a:t>3</a:t>
            </a:r>
            <a:r>
              <a:rPr sz="2800"/>
              <a:t>6215          61152</a:t>
            </a:r>
            <a:endParaRPr sz="2800"/>
          </a:p>
          <a:p>
            <a:pPr marL="0" indent="0">
              <a:buNone/>
            </a:pPr>
            <a:r>
              <a:rPr sz="2800"/>
              <a:t>枚举？</a:t>
            </a:r>
            <a:endParaRPr sz="2800"/>
          </a:p>
          <a:p>
            <a:pPr marL="0" indent="0">
              <a:buNone/>
            </a:pPr>
            <a:r>
              <a:rPr lang="en-US" altLang="zh-CN" sz="2800"/>
              <a:t>abcdefgh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abcd efgh  de!=62</a:t>
            </a:r>
            <a:endParaRPr lang="en-US" altLang="zh-CN" sz="2800"/>
          </a:p>
          <a:p>
            <a:pPr marL="0" indent="0">
              <a:buNone/>
            </a:pPr>
            <a:r>
              <a:rPr altLang="zh-CN" sz="2800"/>
              <a:t>未出现</a:t>
            </a:r>
            <a:r>
              <a:rPr lang="en-US" altLang="zh-CN" sz="2800"/>
              <a:t>62   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且最后一位是</a:t>
            </a:r>
            <a:r>
              <a:rPr lang="en-US" altLang="zh-CN" sz="2800">
                <a:sym typeface="+mn-ea"/>
              </a:rPr>
              <a:t>6  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且第一位是</a:t>
            </a:r>
            <a:r>
              <a:rPr lang="en-US" altLang="zh-CN" sz="2800">
                <a:sym typeface="+mn-ea"/>
              </a:rPr>
              <a:t>2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ab cd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a b</a:t>
            </a:r>
            <a:endParaRPr lang="en-US" altLang="zh-CN" sz="28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2331085" y="3884295"/>
              <a:ext cx="125095" cy="1962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331085" y="3884295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402205" y="4258945"/>
              <a:ext cx="21463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402205" y="4258945"/>
                <a:ext cx="2146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814820" y="4143375"/>
              <a:ext cx="169545" cy="1962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814820" y="4143375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626860" y="4089400"/>
              <a:ext cx="321945" cy="285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626860" y="4089400"/>
                <a:ext cx="3219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6751955" y="4062730"/>
              <a:ext cx="133985" cy="1339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6751955" y="4062730"/>
                <a:ext cx="133985" cy="133985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A </a:t>
            </a:r>
            <a:r>
              <a:rPr sz="3555"/>
              <a:t>续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2800"/>
              <a:t>0~9999999</a:t>
            </a:r>
            <a:r>
              <a:rPr sz="2800"/>
              <a:t>中有多少个数不包含连续的</a:t>
            </a:r>
            <a:r>
              <a:rPr lang="en-US" altLang="zh-CN" sz="2800"/>
              <a:t>62</a:t>
            </a:r>
            <a:r>
              <a:rPr sz="2800"/>
              <a:t>？</a:t>
            </a:r>
            <a:endParaRPr sz="2800"/>
          </a:p>
          <a:p>
            <a:pPr marL="0" indent="0">
              <a:buNone/>
            </a:pPr>
            <a:r>
              <a:rPr lang="en-US" altLang="zh-CN" sz="2800"/>
              <a:t>1 2 4 6 7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1 2 3 4 5 6 7</a:t>
            </a:r>
            <a:endParaRPr sz="2800"/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且第一位不是</a:t>
            </a:r>
            <a:r>
              <a:rPr lang="en-US" altLang="zh-CN" sz="2800">
                <a:sym typeface="+mn-ea"/>
              </a:rPr>
              <a:t>2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g[i]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f[0]=1,g[0]=1,f[1]=9,g[1]=10;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f[i]=8*g[i-1]+f[i-1];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g[i]=9*g[i-1]+f[i-1];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sz="2800">
                <a:sym typeface="+mn-ea"/>
              </a:rPr>
              <a:t>答案为</a:t>
            </a:r>
            <a:r>
              <a:rPr lang="en-US" altLang="zh-CN" sz="2800">
                <a:sym typeface="+mn-ea"/>
              </a:rPr>
              <a:t>g[7]</a:t>
            </a:r>
            <a:endParaRPr lang="en-US" altLang="zh-CN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A </a:t>
            </a:r>
            <a:r>
              <a:rPr sz="3555"/>
              <a:t>加强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sz="2800"/>
              <a:t>给定两个整数</a:t>
            </a:r>
            <a:r>
              <a:rPr lang="en-US" altLang="zh-CN" sz="2800"/>
              <a:t>a,b(a&lt;=b),</a:t>
            </a:r>
            <a:r>
              <a:rPr sz="2800"/>
              <a:t>问</a:t>
            </a:r>
            <a:r>
              <a:rPr lang="en-US" altLang="zh-CN" sz="2800"/>
              <a:t>[a,b]</a:t>
            </a:r>
            <a:r>
              <a:rPr sz="2800"/>
              <a:t>中有多少个数不包含连续的</a:t>
            </a:r>
            <a:r>
              <a:rPr lang="en-US" altLang="zh-CN" sz="2800"/>
              <a:t>62</a:t>
            </a:r>
            <a:r>
              <a:rPr sz="2800"/>
              <a:t>？</a:t>
            </a:r>
            <a:endParaRPr sz="2800"/>
          </a:p>
          <a:p>
            <a:pPr marL="0" indent="0">
              <a:buNone/>
            </a:pPr>
            <a:r>
              <a:rPr sz="2800">
                <a:sym typeface="+mn-ea"/>
              </a:rPr>
              <a:t>简化：最终答案 </a:t>
            </a:r>
            <a:r>
              <a:rPr lang="en-US" altLang="zh-CN" sz="2800">
                <a:sym typeface="+mn-ea"/>
              </a:rPr>
              <a:t>= </a:t>
            </a:r>
            <a:r>
              <a:rPr lang="en-US" altLang="zh-CN" sz="2800">
                <a:sym typeface="+mn-ea"/>
              </a:rPr>
              <a:t>[0,b]</a:t>
            </a:r>
            <a:r>
              <a:rPr sz="2800">
                <a:sym typeface="+mn-ea"/>
              </a:rPr>
              <a:t>的答案 </a:t>
            </a:r>
            <a:r>
              <a:rPr lang="en-US" altLang="zh-CN" sz="2800">
                <a:sym typeface="+mn-ea"/>
              </a:rPr>
              <a:t>- [0,a-1]</a:t>
            </a:r>
            <a:r>
              <a:rPr sz="2800">
                <a:sym typeface="+mn-ea"/>
              </a:rPr>
              <a:t>的答案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[0,432897]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且第一位不是</a:t>
            </a:r>
            <a:r>
              <a:rPr lang="en-US" altLang="zh-CN" sz="2800">
                <a:sym typeface="+mn-ea"/>
              </a:rPr>
              <a:t>2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g[i]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f[0]=1,g[0]=1,f[1]=9,g[1]=10;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f[i]=8*g[i-1]+f[i-1];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g[i]=9*g[i-1]+f[i-1];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2170430" y="3964305"/>
              <a:ext cx="240665" cy="266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170430" y="3964305"/>
                <a:ext cx="2406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205990" y="3982085"/>
              <a:ext cx="241300" cy="4108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205990" y="3982085"/>
                <a:ext cx="24130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438400" y="3964305"/>
              <a:ext cx="267335" cy="267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438400" y="3964305"/>
                <a:ext cx="2673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795270" y="4241165"/>
              <a:ext cx="35560" cy="1339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795270" y="4241165"/>
                <a:ext cx="355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179445" y="3866515"/>
              <a:ext cx="276860" cy="4641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179445" y="3866515"/>
                <a:ext cx="27686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456305" y="3919855"/>
              <a:ext cx="312420" cy="3213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456305" y="3919855"/>
                <a:ext cx="3124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831590" y="3955415"/>
              <a:ext cx="267970" cy="2590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831590" y="395541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135120" y="3857625"/>
              <a:ext cx="2413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135120" y="3857625"/>
                <a:ext cx="2413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224655" y="3803650"/>
              <a:ext cx="80010" cy="266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224655" y="380365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501515" y="3875405"/>
              <a:ext cx="88900" cy="428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501515" y="3875405"/>
                <a:ext cx="889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03090" y="4321810"/>
              <a:ext cx="187325" cy="355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03090" y="4321810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233545" y="3803650"/>
              <a:ext cx="116205" cy="10731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233545" y="380365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3956685" y="4714875"/>
              <a:ext cx="347980" cy="3835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3956685" y="4714875"/>
                <a:ext cx="34798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975350" y="3857625"/>
              <a:ext cx="303530" cy="3924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975350" y="3857625"/>
                <a:ext cx="30353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6350000" y="3990975"/>
              <a:ext cx="142875" cy="1701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6350000" y="3990975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6564630" y="4053840"/>
              <a:ext cx="169545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6564630" y="4053840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7073900" y="3830320"/>
              <a:ext cx="26670" cy="6343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7073900" y="3830320"/>
                <a:ext cx="26670" cy="634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5984240" y="4589780"/>
              <a:ext cx="231775" cy="2584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984240" y="4589780"/>
                <a:ext cx="2317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109335" y="4312920"/>
              <a:ext cx="133985" cy="3213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109335" y="4312920"/>
                <a:ext cx="1339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287770" y="4518025"/>
              <a:ext cx="160655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287770" y="4518025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537960" y="4518025"/>
              <a:ext cx="178435" cy="1784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537960" y="4518025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814820" y="4446905"/>
              <a:ext cx="18732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814820" y="4446905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5046345" y="5036185"/>
              <a:ext cx="160655" cy="35687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5046345" y="5036185"/>
                <a:ext cx="16065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5466080" y="5107305"/>
              <a:ext cx="312420" cy="2235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5466080" y="5107305"/>
                <a:ext cx="3124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162675" y="4911090"/>
              <a:ext cx="98425" cy="4375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162675" y="4911090"/>
                <a:ext cx="9842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448425" y="5027295"/>
              <a:ext cx="151765" cy="2051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6448425" y="50272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645275" y="5045075"/>
              <a:ext cx="196215" cy="2768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645275" y="5045075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5448300" y="5250180"/>
              <a:ext cx="40195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5448300" y="5250180"/>
                <a:ext cx="4019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3447415" y="3723640"/>
              <a:ext cx="348615" cy="5892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3447415" y="3723640"/>
                <a:ext cx="348615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2839720" y="4509135"/>
              <a:ext cx="277495" cy="2146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2839720" y="4509135"/>
                <a:ext cx="2774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2938145" y="4562475"/>
              <a:ext cx="107315" cy="34861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2938145" y="4562475"/>
                <a:ext cx="10731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117340" y="4276725"/>
              <a:ext cx="294640" cy="273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117340" y="4276725"/>
                <a:ext cx="294640" cy="27305"/>
              </a:xfrm>
              <a:prstGeom prst="rect"/>
            </p:spPr>
          </p:pic>
        </mc:Fallback>
      </mc:AlternateContent>
    </p:spTree>
    <p:custDataLst>
      <p:tags r:id="rId6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A </a:t>
            </a:r>
            <a:r>
              <a:rPr sz="3555"/>
              <a:t>加强</a:t>
            </a:r>
            <a:r>
              <a:rPr lang="en-US" altLang="zh-CN" sz="3555"/>
              <a:t>2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sz="2800"/>
              <a:t>给定两个整数</a:t>
            </a:r>
            <a:r>
              <a:rPr lang="en-US" altLang="zh-CN" sz="2800"/>
              <a:t>a,b(a&lt;=b),</a:t>
            </a:r>
            <a:r>
              <a:rPr sz="2800"/>
              <a:t>问</a:t>
            </a:r>
            <a:r>
              <a:rPr lang="en-US" altLang="zh-CN" sz="2800"/>
              <a:t>[a,b]</a:t>
            </a:r>
            <a:r>
              <a:rPr sz="2800"/>
              <a:t>中有多少个数不包含连续的</a:t>
            </a:r>
            <a:r>
              <a:rPr lang="en-US" altLang="zh-CN" sz="2800"/>
              <a:t>62</a:t>
            </a:r>
            <a:r>
              <a:rPr sz="2800"/>
              <a:t>且不含有</a:t>
            </a:r>
            <a:r>
              <a:rPr lang="en-US" altLang="zh-CN" sz="2800"/>
              <a:t>4</a:t>
            </a:r>
            <a:r>
              <a:rPr sz="2800"/>
              <a:t>？</a:t>
            </a:r>
            <a:endParaRPr sz="2800"/>
          </a:p>
          <a:p>
            <a:pPr marL="0" indent="0">
              <a:buNone/>
            </a:pPr>
            <a:r>
              <a:rPr sz="2800">
                <a:sym typeface="+mn-ea"/>
              </a:rPr>
              <a:t>简化：最终答案 </a:t>
            </a:r>
            <a:r>
              <a:rPr lang="en-US" altLang="zh-CN" sz="2800">
                <a:sym typeface="+mn-ea"/>
              </a:rPr>
              <a:t>= [0,b]</a:t>
            </a:r>
            <a:r>
              <a:rPr sz="2800">
                <a:sym typeface="+mn-ea"/>
              </a:rPr>
              <a:t>的答案 </a:t>
            </a:r>
            <a:r>
              <a:rPr lang="en-US" altLang="zh-CN" sz="2800">
                <a:sym typeface="+mn-ea"/>
              </a:rPr>
              <a:t>- [0,a-1]</a:t>
            </a:r>
            <a:r>
              <a:rPr sz="2800">
                <a:sym typeface="+mn-ea"/>
              </a:rPr>
              <a:t>的答案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和</a:t>
            </a:r>
            <a:r>
              <a:rPr lang="en-US" altLang="zh-CN" sz="2800">
                <a:sym typeface="+mn-ea"/>
              </a:rPr>
              <a:t>4</a:t>
            </a:r>
            <a:r>
              <a:rPr sz="2800">
                <a:sym typeface="+mn-ea"/>
              </a:rPr>
              <a:t>且第一位不是</a:t>
            </a:r>
            <a:r>
              <a:rPr lang="en-US" altLang="zh-CN" sz="2800">
                <a:sym typeface="+mn-ea"/>
              </a:rPr>
              <a:t>2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g[i]</a:t>
            </a:r>
            <a:r>
              <a:rPr sz="2800">
                <a:sym typeface="+mn-ea"/>
              </a:rPr>
              <a:t>表示</a:t>
            </a:r>
            <a:r>
              <a:rPr altLang="zh-CN" sz="2800">
                <a:sym typeface="+mn-ea"/>
              </a:rPr>
              <a:t>未出现</a:t>
            </a:r>
            <a:r>
              <a:rPr lang="en-US" altLang="zh-CN" sz="2800">
                <a:sym typeface="+mn-ea"/>
              </a:rPr>
              <a:t>62</a:t>
            </a:r>
            <a:r>
              <a:rPr sz="2800">
                <a:sym typeface="+mn-ea"/>
              </a:rPr>
              <a:t>和</a:t>
            </a:r>
            <a:r>
              <a:rPr lang="en-US" altLang="zh-CN" sz="2800">
                <a:sym typeface="+mn-ea"/>
              </a:rPr>
              <a:t>4</a:t>
            </a:r>
            <a:r>
              <a:rPr sz="2800">
                <a:sym typeface="+mn-ea"/>
              </a:rPr>
              <a:t>的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位数个数</a:t>
            </a:r>
            <a:endParaRPr sz="28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问题</a:t>
            </a:r>
            <a:r>
              <a:rPr lang="en-US" altLang="zh-CN" sz="3555"/>
              <a:t>B</a:t>
            </a:r>
            <a:endParaRPr lang="en-US" altLang="zh-CN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sz="2800"/>
              <a:t>求[l,r]区间中每个数字（0~9）出现的次数</a:t>
            </a:r>
            <a:endParaRPr sz="2800"/>
          </a:p>
          <a:p>
            <a:pPr marL="0" indent="0">
              <a:buNone/>
            </a:pPr>
            <a:r>
              <a:rPr sz="2800">
                <a:sym typeface="+mn-ea"/>
              </a:rPr>
              <a:t>简化：最终答案 </a:t>
            </a:r>
            <a:r>
              <a:rPr lang="en-US" altLang="zh-CN" sz="2800">
                <a:sym typeface="+mn-ea"/>
              </a:rPr>
              <a:t>= [0,r</a:t>
            </a:r>
            <a:r>
              <a:rPr lang="en-US" altLang="zh-CN" sz="2800">
                <a:sym typeface="+mn-ea"/>
              </a:rPr>
              <a:t>]</a:t>
            </a:r>
            <a:r>
              <a:rPr sz="2800">
                <a:sym typeface="+mn-ea"/>
              </a:rPr>
              <a:t>的答案 </a:t>
            </a:r>
            <a:r>
              <a:rPr lang="en-US" altLang="zh-CN" sz="2800">
                <a:sym typeface="+mn-ea"/>
              </a:rPr>
              <a:t>- [0,l-1]</a:t>
            </a:r>
            <a:r>
              <a:rPr sz="2800">
                <a:sym typeface="+mn-ea"/>
              </a:rPr>
              <a:t>的答案</a:t>
            </a:r>
            <a:endParaRPr sz="28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</a:t>
            </a:r>
            <a:r>
              <a:rPr sz="2800">
                <a:sym typeface="+mn-ea"/>
              </a:rPr>
              <a:t>表示</a:t>
            </a:r>
            <a:r>
              <a:rPr lang="en-US" altLang="zh-CN" sz="2800">
                <a:sym typeface="+mn-ea"/>
              </a:rPr>
              <a:t>i</a:t>
            </a:r>
            <a:r>
              <a:rPr sz="2800">
                <a:sym typeface="+mn-ea"/>
              </a:rPr>
              <a:t>位数中</a:t>
            </a:r>
            <a:r>
              <a:rPr lang="en-US" altLang="zh-CN" sz="2800">
                <a:sym typeface="+mn-ea"/>
              </a:rPr>
              <a:t>1~9</a:t>
            </a:r>
            <a:r>
              <a:rPr sz="2800">
                <a:sym typeface="+mn-ea"/>
              </a:rPr>
              <a:t>的出现次数</a:t>
            </a:r>
            <a:endParaRPr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f[i]=f[i-1]*10+10</a:t>
            </a:r>
            <a:r>
              <a:rPr lang="en-US" altLang="zh-CN" sz="2800" baseline="30000">
                <a:sym typeface="+mn-ea"/>
              </a:rPr>
              <a:t>i-1</a:t>
            </a:r>
            <a:endParaRPr lang="en-US" altLang="zh-CN" sz="2800" baseline="300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[0,32458]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32129</a:t>
            </a:r>
            <a:endParaRPr lang="en-US" altLang="zh-CN" sz="28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787265" y="2910840"/>
              <a:ext cx="1778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787265" y="2910840"/>
                <a:ext cx="1778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206500" y="1378585"/>
            <a:ext cx="4302125" cy="32499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5400" dirty="0">
                <a:solidFill>
                  <a:srgbClr val="FF0000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感谢两位大佬对今天</a:t>
            </a:r>
            <a:r>
              <a:rPr lang="en-US" altLang="zh-CN" sz="5400" dirty="0">
                <a:solidFill>
                  <a:srgbClr val="FF0000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ppt</a:t>
            </a:r>
            <a:r>
              <a:rPr lang="zh-CN" altLang="en-US" sz="5400" dirty="0">
                <a:solidFill>
                  <a:srgbClr val="FF0000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和训练题目做出的贡献</a:t>
            </a:r>
            <a:endParaRPr lang="zh-CN" altLang="en-US" sz="5400" dirty="0">
              <a:solidFill>
                <a:srgbClr val="FF0000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0015" y="2125980"/>
            <a:ext cx="2011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/>
              <a:t>卞雯</a:t>
            </a:r>
            <a:endParaRPr lang="zh-CN" altLang="en-US" sz="4800"/>
          </a:p>
          <a:p>
            <a:pPr algn="ctr"/>
            <a:endParaRPr lang="zh-CN" altLang="en-US" sz="4800"/>
          </a:p>
          <a:p>
            <a:pPr algn="ctr"/>
            <a:r>
              <a:rPr lang="zh-CN" altLang="en-US" sz="4800"/>
              <a:t>谢宇轩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80280" y="1926590"/>
            <a:ext cx="1387475" cy="300545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感谢观看</a:t>
            </a:r>
            <a:endParaRPr lang="zh-CN" altLang="en-US" dirty="0"/>
          </a:p>
        </p:txBody>
      </p:sp>
      <p:sp>
        <p:nvSpPr>
          <p:cNvPr id="11" name="竖排文字占位符 10"/>
          <p:cNvSpPr>
            <a:spLocks noGrp="1"/>
          </p:cNvSpPr>
          <p:nvPr>
            <p:ph type="body" orient="vert" sz="quarter" idx="13"/>
            <p:custDataLst>
              <p:tags r:id="rId2"/>
            </p:custDataLst>
          </p:nvPr>
        </p:nvSpPr>
        <p:spPr>
          <a:xfrm>
            <a:off x="6804370" y="3025503"/>
            <a:ext cx="505230" cy="2321204"/>
          </a:xfrm>
        </p:spPr>
        <p:txBody>
          <a:bodyPr>
            <a:noAutofit/>
          </a:bodyPr>
          <a:lstStyle/>
          <a:p>
            <a:r>
              <a:rPr lang="zh-CN" altLang="en-US" sz="1800"/>
              <a:t>武汉大学</a:t>
            </a:r>
            <a:r>
              <a:rPr lang="en-US" altLang="zh-CN" sz="1800"/>
              <a:t>icpc</a:t>
            </a:r>
            <a:r>
              <a:rPr lang="zh-CN" altLang="en-US" sz="1800"/>
              <a:t>集训队</a:t>
            </a:r>
            <a:endParaRPr lang="zh-CN" altLang="en-US" sz="1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lang="en-US" altLang="zh-CN" sz="3555"/>
              <a:t>01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有n个物品，每个物品有两个属性：体积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，背包里可以放的物品体积和不能超过</a:t>
            </a:r>
            <a:r>
              <a:rPr lang="en-US" altLang="zh-CN" sz="2800"/>
              <a:t>V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解答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/>
              <a:t>设</a:t>
            </a:r>
            <a:r>
              <a:rPr lang="en-US" altLang="zh-CN" sz="2800"/>
              <a:t>f[i][j]</a:t>
            </a:r>
            <a:r>
              <a:rPr sz="2800"/>
              <a:t>表示前i件物品恰放入一个容量为j的背包可以获得的最大价值</a:t>
            </a:r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r>
              <a:rPr sz="2800">
                <a:sym typeface="+mn-ea"/>
              </a:rPr>
              <a:t>时间复杂度</a:t>
            </a:r>
            <a:r>
              <a:rPr lang="en-US" altLang="zh-CN" sz="2800">
                <a:sym typeface="+mn-ea"/>
              </a:rPr>
              <a:t>O(nV)</a:t>
            </a:r>
            <a:endParaRPr sz="2800"/>
          </a:p>
          <a:p>
            <a:endParaRPr sz="2800"/>
          </a:p>
        </p:txBody>
      </p:sp>
      <p:pic>
        <p:nvPicPr>
          <p:cNvPr id="6" name="图片 5" descr="$B5PGO0$~APD{9QO2IPEA$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032760"/>
            <a:ext cx="11235690" cy="2400935"/>
          </a:xfrm>
          <a:prstGeom prst="rect">
            <a:avLst/>
          </a:prstGeom>
        </p:spPr>
      </p:pic>
      <p:pic>
        <p:nvPicPr>
          <p:cNvPr id="7" name="图片 6" descr="03R2%$E%[VU13L8L8FQ_G)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2320925"/>
            <a:ext cx="11240770" cy="4933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优化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765183"/>
            <a:ext cx="10852237" cy="5388907"/>
          </a:xfrm>
        </p:spPr>
        <p:txBody>
          <a:bodyPr/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sz="2800"/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8" name="图片 7" descr="{(C7JSKT75JB~E[8}G($QZ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4491355"/>
            <a:ext cx="8666480" cy="2087245"/>
          </a:xfrm>
          <a:prstGeom prst="rect">
            <a:avLst/>
          </a:prstGeom>
        </p:spPr>
      </p:pic>
      <p:pic>
        <p:nvPicPr>
          <p:cNvPr id="5" name="图片 4" descr="BN{`9ZJPY`JNI1`[AJTP(T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407920"/>
            <a:ext cx="9921240" cy="2083435"/>
          </a:xfrm>
          <a:prstGeom prst="rect">
            <a:avLst/>
          </a:prstGeom>
        </p:spPr>
      </p:pic>
      <p:pic>
        <p:nvPicPr>
          <p:cNvPr id="6" name="图片 5" descr="$B5PGO0$~APD{9QO2IPEA$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87655"/>
            <a:ext cx="9921875" cy="21202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完全</a:t>
            </a:r>
            <a:r>
              <a:rPr sz="3555"/>
              <a:t>背包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你有一个背包容积为</a:t>
            </a:r>
            <a:r>
              <a:rPr lang="en-US" altLang="zh-CN" sz="2800"/>
              <a:t>V</a:t>
            </a:r>
            <a:r>
              <a:rPr sz="2800"/>
              <a:t>，现在</a:t>
            </a:r>
            <a:r>
              <a:rPr lang="zh-CN" altLang="en-US" sz="2800"/>
              <a:t>有n种物品，每种物品有两个属性：体积</a:t>
            </a:r>
            <a:r>
              <a:rPr lang="en-US" altLang="zh-CN" sz="2800"/>
              <a:t>v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、价值v</a:t>
            </a:r>
            <a:r>
              <a:rPr lang="en-US" altLang="zh-CN" sz="2800"/>
              <a:t>al</a:t>
            </a:r>
            <a:r>
              <a:rPr lang="en-US" altLang="zh-CN" sz="2800" baseline="-2500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i</a:t>
            </a:r>
            <a:r>
              <a:rPr lang="zh-CN" altLang="en-US" sz="2800"/>
              <a:t>，并且有无限个，背包里可以放的物品体积和不能超过</a:t>
            </a:r>
            <a:r>
              <a:rPr lang="en-US" altLang="zh-CN" sz="2800"/>
              <a:t>V</a:t>
            </a:r>
            <a:r>
              <a:rPr sz="2800"/>
              <a:t>，</a:t>
            </a:r>
            <a:r>
              <a:rPr lang="zh-CN" altLang="en-US" sz="2800"/>
              <a:t>问能放下物品的最大价值是多少？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解答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/>
              <a:t>设</a:t>
            </a:r>
            <a:r>
              <a:rPr lang="en-US" altLang="zh-CN" sz="2800"/>
              <a:t>f[i][j]</a:t>
            </a:r>
            <a:r>
              <a:rPr sz="2800"/>
              <a:t>表示前i种</a:t>
            </a:r>
            <a:r>
              <a:rPr sz="2800"/>
              <a:t>物品恰放入一个容量为j的背包可以获得的最大价值</a:t>
            </a:r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endParaRPr sz="2800"/>
          </a:p>
          <a:p>
            <a:r>
              <a:rPr sz="2800">
                <a:sym typeface="+mn-ea"/>
              </a:rPr>
              <a:t>时间复杂度</a:t>
            </a:r>
            <a:r>
              <a:rPr lang="en-US" altLang="zh-CN" sz="2800">
                <a:sym typeface="+mn-ea"/>
              </a:rPr>
              <a:t>O(nV)</a:t>
            </a:r>
            <a:endParaRPr sz="2800"/>
          </a:p>
          <a:p>
            <a:endParaRPr sz="2800"/>
          </a:p>
        </p:txBody>
      </p:sp>
      <p:pic>
        <p:nvPicPr>
          <p:cNvPr id="5" name="图片 4" descr="LHI7XME~]UUL0277Q%9ATQ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208530"/>
            <a:ext cx="9461500" cy="535305"/>
          </a:xfrm>
          <a:prstGeom prst="rect">
            <a:avLst/>
          </a:prstGeom>
        </p:spPr>
      </p:pic>
      <p:pic>
        <p:nvPicPr>
          <p:cNvPr id="8" name="图片 7" descr="9JLJ2B(M]Y$SH8S8V71OGQ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843530"/>
            <a:ext cx="11155680" cy="26358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85850" y="3038475"/>
            <a:ext cx="8757920" cy="2171700"/>
            <a:chOff x="1710" y="4785"/>
            <a:chExt cx="13792" cy="342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902" y="4844"/>
              <a:ext cx="13600" cy="3067"/>
            </a:xfrm>
            <a:prstGeom prst="line">
              <a:avLst/>
            </a:prstGeom>
            <a:ln w="22225" cap="sq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710" y="4785"/>
              <a:ext cx="13782" cy="34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843530"/>
            <a:ext cx="11201400" cy="2606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87655"/>
            <a:ext cx="10852150" cy="664845"/>
          </a:xfrm>
        </p:spPr>
        <p:txBody>
          <a:bodyPr>
            <a:normAutofit fontScale="90000"/>
          </a:bodyPr>
          <a:p>
            <a:r>
              <a:rPr sz="3555"/>
              <a:t>优化</a:t>
            </a:r>
            <a:endParaRPr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14045"/>
            <a:ext cx="11201400" cy="5388610"/>
          </a:xfrm>
        </p:spPr>
        <p:txBody>
          <a:bodyPr/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87655"/>
            <a:ext cx="10741660" cy="2499360"/>
          </a:xfrm>
          <a:prstGeom prst="rect">
            <a:avLst/>
          </a:prstGeom>
        </p:spPr>
      </p:pic>
      <p:pic>
        <p:nvPicPr>
          <p:cNvPr id="6" name="图片 5" descr="XD)EBAVFC{U~7CQN]BL6G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5103495"/>
            <a:ext cx="9373235" cy="1459865"/>
          </a:xfrm>
          <a:prstGeom prst="rect">
            <a:avLst/>
          </a:prstGeom>
        </p:spPr>
      </p:pic>
      <p:pic>
        <p:nvPicPr>
          <p:cNvPr id="4" name="图片 3" descr="]LMPUM7%I__TC$AA1`N1JO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787015"/>
            <a:ext cx="11050270" cy="23164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90"/>
  <p:tag name="KSO_WM_TEMPLATE_THUMBS_INDEX" val="1、4、6、7、8、9、10、11、12、13、14"/>
  <p:tag name="KSO_WM_TEMPLATE_MASTER_THUMB_INDEX" val="12"/>
</p:tagLst>
</file>

<file path=ppt/tags/tag153.xml><?xml version="1.0" encoding="utf-8"?>
<p:tagLst xmlns:p="http://schemas.openxmlformats.org/presentationml/2006/main">
  <p:tag name="KSO_WM_TEMPLATE_CATEGORY" val="custom"/>
  <p:tag name="KSO_WM_TEMPLATE_INDEX" val="20202690"/>
</p:tagLst>
</file>

<file path=ppt/tags/tag154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1387874469_1_1"/>
</p:tagLst>
</file>

<file path=ppt/tags/tag155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1387874469_1_1"/>
</p:tagLst>
</file>

<file path=ppt/tags/tag156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1387874469_1_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6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</p:tagLst>
</file>

<file path=ppt/tags/tag159.xml><?xml version="1.0" encoding="utf-8"?>
<p:tagLst xmlns:p="http://schemas.openxmlformats.org/presentationml/2006/main">
  <p:tag name="KSO_WM_SLIDE_ID" val="custom20202690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690"/>
  <p:tag name="KSO_WM_SLIDE_TYPE" val="sectionTitle"/>
  <p:tag name="KSO_WM_SLIDE_SUBTYPE" val="pureTxt"/>
  <p:tag name="KSO_WM_SLIDE_LAYOUT" val="a_e"/>
  <p:tag name="KSO_WM_SLIDE_LAYOUT_CNT" val="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6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</p:tagLst>
</file>

<file path=ppt/tags/tag179.xml><?xml version="1.0" encoding="utf-8"?>
<p:tagLst xmlns:p="http://schemas.openxmlformats.org/presentationml/2006/main">
  <p:tag name="KSO_WM_SLIDE_ID" val="custom20202690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690"/>
  <p:tag name="KSO_WM_SLIDE_TYPE" val="sectionTitle"/>
  <p:tag name="KSO_WM_SLIDE_SUBTYPE" val="pureTxt"/>
  <p:tag name="KSO_WM_SLIDE_LAYOUT" val="a_e"/>
  <p:tag name="KSO_WM_SLIDE_LAYOUT_CNT" val="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6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</p:tagLst>
</file>

<file path=ppt/tags/tag188.xml><?xml version="1.0" encoding="utf-8"?>
<p:tagLst xmlns:p="http://schemas.openxmlformats.org/presentationml/2006/main">
  <p:tag name="KSO_WM_SLIDE_ID" val="custom20202690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690"/>
  <p:tag name="KSO_WM_SLIDE_TYPE" val="sectionTitle"/>
  <p:tag name="KSO_WM_SLIDE_SUBTYPE" val="pureTxt"/>
  <p:tag name="KSO_WM_SLIDE_LAYOUT" val="a_e"/>
  <p:tag name="KSO_WM_SLIDE_LAYOUT_CNT" val="1_1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94.xml><?xml version="1.0" encoding="utf-8"?>
<p:tagLst xmlns:p="http://schemas.openxmlformats.org/presentationml/2006/main">
  <p:tag name="KSO_WM_UNIT_ISCONTENTSTITLE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90_2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PRESET_TEXT" val="目录"/>
  <p:tag name="KSO_WM_UNIT_VALUE" val="2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SLIDE_ID" val="custom20202690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90"/>
  <p:tag name="KSO_WM_SLIDE_LAYOUT" val="a_l"/>
  <p:tag name="KSO_WM_SLIDE_LAYOUT_CNT" val="1_1"/>
  <p:tag name="KSO_WM_SLIDE_TYPE" val="contents"/>
  <p:tag name="KSO_WM_SLIDE_SUBTYPE" val="diag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14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感谢聆听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14*b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PRESET_TEXT" val="单击此处添加文本"/>
  <p:tag name="KSO_WM_UNIT_NOCLEAR" val="0"/>
  <p:tag name="KSO_WM_UNIT_VALUE" val="7"/>
  <p:tag name="KSO_WM_UNIT_TYPE" val="b"/>
  <p:tag name="KSO_WM_UNIT_INDEX" val="1"/>
</p:tagLst>
</file>

<file path=ppt/tags/tag198.xml><?xml version="1.0" encoding="utf-8"?>
<p:tagLst xmlns:p="http://schemas.openxmlformats.org/presentationml/2006/main">
  <p:tag name="KSO_WM_SLIDE_ID" val="custom20202690_14"/>
  <p:tag name="KSO_WM_TEMPLATE_SUBCATEGORY" val="0"/>
  <p:tag name="KSO_WM_TEMPLATE_MASTER_TYPE" val="1"/>
  <p:tag name="KSO_WM_TEMPLATE_COLOR_TYPE" val="1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02690"/>
  <p:tag name="KSO_WM_SLIDE_TYPE" val="endPage"/>
  <p:tag name="KSO_WM_SLIDE_SUBTYPE" val="pureTxt"/>
  <p:tag name="KSO_WM_SLIDE_LAYOUT" val="a_b"/>
  <p:tag name="KSO_WM_SLIDE_LAYOUT_CNT" val="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98">
      <a:dk1>
        <a:srgbClr val="000000"/>
      </a:dk1>
      <a:lt1>
        <a:srgbClr val="FFFFFF"/>
      </a:lt1>
      <a:dk2>
        <a:srgbClr val="DEEAE0"/>
      </a:dk2>
      <a:lt2>
        <a:srgbClr val="FFFFFF"/>
      </a:lt2>
      <a:accent1>
        <a:srgbClr val="5DAA6E"/>
      </a:accent1>
      <a:accent2>
        <a:srgbClr val="70A764"/>
      </a:accent2>
      <a:accent3>
        <a:srgbClr val="81A25C"/>
      </a:accent3>
      <a:accent4>
        <a:srgbClr val="8E9D57"/>
      </a:accent4>
      <a:accent5>
        <a:srgbClr val="9C9955"/>
      </a:accent5>
      <a:accent6>
        <a:srgbClr val="A69358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2731</Words>
  <Application>WPS 演示</Application>
  <PresentationFormat>宽屏</PresentationFormat>
  <Paragraphs>276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寒假集训</vt:lpstr>
      <vt:lpstr>动态规划2</vt:lpstr>
      <vt:lpstr>各种背包问题</vt:lpstr>
      <vt:lpstr>01背包</vt:lpstr>
      <vt:lpstr>解答</vt:lpstr>
      <vt:lpstr>优化</vt:lpstr>
      <vt:lpstr>完全背包</vt:lpstr>
      <vt:lpstr>解答</vt:lpstr>
      <vt:lpstr>优化</vt:lpstr>
      <vt:lpstr>多重背包</vt:lpstr>
      <vt:lpstr>解答</vt:lpstr>
      <vt:lpstr>问题1</vt:lpstr>
      <vt:lpstr>结论</vt:lpstr>
      <vt:lpstr>问题2</vt:lpstr>
      <vt:lpstr>多重背包</vt:lpstr>
      <vt:lpstr>混合背包(01背包+完全背包)</vt:lpstr>
      <vt:lpstr>解答</vt:lpstr>
      <vt:lpstr>解答</vt:lpstr>
      <vt:lpstr>二维费用背包</vt:lpstr>
      <vt:lpstr>分组背包</vt:lpstr>
      <vt:lpstr>优化</vt:lpstr>
      <vt:lpstr>树形DP</vt:lpstr>
      <vt:lpstr>什么是树</vt:lpstr>
      <vt:lpstr>什么是树</vt:lpstr>
      <vt:lpstr>树的一些定义</vt:lpstr>
      <vt:lpstr>树的一些性质</vt:lpstr>
      <vt:lpstr>求树的直径长度</vt:lpstr>
      <vt:lpstr>周年纪念晚会</vt:lpstr>
      <vt:lpstr>周年纪念晚会</vt:lpstr>
      <vt:lpstr>数位DP</vt:lpstr>
      <vt:lpstr>问题A</vt:lpstr>
      <vt:lpstr>问题A 续</vt:lpstr>
      <vt:lpstr>问题A 加强</vt:lpstr>
      <vt:lpstr>问题A 加强2</vt:lpstr>
      <vt:lpstr>问题B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朱少本</cp:lastModifiedBy>
  <cp:revision>67</cp:revision>
  <dcterms:created xsi:type="dcterms:W3CDTF">2020-02-11T02:12:00Z</dcterms:created>
  <dcterms:modified xsi:type="dcterms:W3CDTF">2020-02-15T05:36:51Z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